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21"/>
  </p:notesMasterIdLst>
  <p:handoutMasterIdLst>
    <p:handoutMasterId r:id="rId22"/>
  </p:handoutMasterIdLst>
  <p:sldIdLst>
    <p:sldId id="257" r:id="rId5"/>
    <p:sldId id="256" r:id="rId6"/>
    <p:sldId id="258" r:id="rId7"/>
    <p:sldId id="259" r:id="rId8"/>
    <p:sldId id="260" r:id="rId9"/>
    <p:sldId id="261" r:id="rId10"/>
    <p:sldId id="266" r:id="rId11"/>
    <p:sldId id="262" r:id="rId12"/>
    <p:sldId id="263" r:id="rId13"/>
    <p:sldId id="264" r:id="rId14"/>
    <p:sldId id="270" r:id="rId15"/>
    <p:sldId id="265" r:id="rId16"/>
    <p:sldId id="268" r:id="rId17"/>
    <p:sldId id="267" r:id="rId18"/>
    <p:sldId id="269" r:id="rId19"/>
    <p:sldId id="272" r:id="rId20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49"/>
  </p:normalViewPr>
  <p:slideViewPr>
    <p:cSldViewPr snapToGrid="0">
      <p:cViewPr varScale="1">
        <p:scale>
          <a:sx n="105" d="100"/>
          <a:sy n="105" d="100"/>
        </p:scale>
        <p:origin x="71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3" d="100"/>
          <a:sy n="83" d="100"/>
        </p:scale>
        <p:origin x="3992" y="20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:a16="http://schemas.microsoft.com/office/drawing/2014/main" id="{536931F9-F49A-7E3F-2F73-0E4AF30F324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4B36F889-CA83-9D4E-D4AF-757778A6616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FC102E-C4F0-3B4C-9E02-2DA7DAEB9588}" type="datetimeFigureOut">
              <a:rPr lang="es-ES" smtClean="0"/>
              <a:t>11/11/2024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0C0908C2-4A29-B042-5B52-0A8ACB3EB06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13359049-1067-6102-3279-6C3DBFD94B6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3FCBF3-6C9E-6E44-9898-76A258B9729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353338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3362DF-60C3-7B48-8689-93A1FE013228}" type="datetimeFigureOut">
              <a:rPr lang="es-ES" smtClean="0"/>
              <a:t>11/11/2024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2B78BA-FB8E-794B-AA89-0BF964BFDD1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053669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2B78BA-FB8E-794B-AA89-0BF964BFDD10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973076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09804EE-B555-C6AB-1F2B-B665FEF8B3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C0376F1-EB4C-8F48-1B86-D50F527A3B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DF839AB-D951-3B9C-2F95-F15C8BEC36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"/>
              <a:t>Cuenca, 13, 14 y 15 de noviembre de 2024</a:t>
            </a:r>
          </a:p>
        </p:txBody>
      </p:sp>
    </p:spTree>
    <p:extLst>
      <p:ext uri="{BB962C8B-B14F-4D97-AF65-F5344CB8AC3E}">
        <p14:creationId xmlns:p14="http://schemas.microsoft.com/office/powerpoint/2010/main" val="3392085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FFC9532-03DC-F845-5572-B88E791B38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C40FAECB-74C4-4E6D-5279-62A3D6E6F9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A73F91E-0948-B0AE-70BE-37DCFB1339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"/>
              <a:t>Cuenca, 13, 14 y 15 de noviembre de 2024</a:t>
            </a:r>
          </a:p>
        </p:txBody>
      </p:sp>
    </p:spTree>
    <p:extLst>
      <p:ext uri="{BB962C8B-B14F-4D97-AF65-F5344CB8AC3E}">
        <p14:creationId xmlns:p14="http://schemas.microsoft.com/office/powerpoint/2010/main" val="6990862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CBA78462-1E72-678B-2A3F-FF4AB655420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1FECAD3C-0293-E422-A7D1-41E2D7B318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FBD6EA3-163D-C40C-4F64-3D14966608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"/>
              <a:t>Cuenca, 13, 14 y 15 de noviembre de 2024</a:t>
            </a:r>
          </a:p>
        </p:txBody>
      </p:sp>
    </p:spTree>
    <p:extLst>
      <p:ext uri="{BB962C8B-B14F-4D97-AF65-F5344CB8AC3E}">
        <p14:creationId xmlns:p14="http://schemas.microsoft.com/office/powerpoint/2010/main" val="18325781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7C3C0B6-9A29-849F-765C-8EC4763233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1574" y="1057181"/>
            <a:ext cx="10515600" cy="1325563"/>
          </a:xfrm>
        </p:spPr>
        <p:txBody>
          <a:bodyPr/>
          <a:lstStyle/>
          <a:p>
            <a:r>
              <a:rPr lang="es-ES" dirty="0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FB5E4B9-3808-A4B1-E91B-0D3DA793C5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75205"/>
            <a:ext cx="10515600" cy="361044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6F8B95F-8AE9-07B4-E5D3-670CF282E3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"/>
              <a:t>Cuenca, 13, 14 y 15 de noviembre de 2024</a:t>
            </a:r>
          </a:p>
        </p:txBody>
      </p:sp>
    </p:spTree>
    <p:extLst>
      <p:ext uri="{BB962C8B-B14F-4D97-AF65-F5344CB8AC3E}">
        <p14:creationId xmlns:p14="http://schemas.microsoft.com/office/powerpoint/2010/main" val="25741854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F8E6120-9B25-C7B0-1DC0-4134BDE3AE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02F1D61-BC40-6FB5-8B67-D66591E36A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A07350D-7D7C-E18A-417F-1B9B57A80B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"/>
              <a:t>Cuenca, 13, 14 y 15 de noviembre de 2024</a:t>
            </a:r>
          </a:p>
        </p:txBody>
      </p:sp>
    </p:spTree>
    <p:extLst>
      <p:ext uri="{BB962C8B-B14F-4D97-AF65-F5344CB8AC3E}">
        <p14:creationId xmlns:p14="http://schemas.microsoft.com/office/powerpoint/2010/main" val="886515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625A68B-0503-DAB5-F23C-EA9A90608E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1787" y="729289"/>
            <a:ext cx="10515600" cy="1325563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FF5651F-1289-304B-29F9-09391A25D4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91787" y="2024147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5F67FEA-D88B-6FC1-19E4-EB779FEFBF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25787" y="2024147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D1B7F65-E35B-C23D-DCBD-F53D330153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"/>
              <a:t>Cuenca, 13, 14 y 15 de noviembre de 2024</a:t>
            </a:r>
          </a:p>
        </p:txBody>
      </p:sp>
    </p:spTree>
    <p:extLst>
      <p:ext uri="{BB962C8B-B14F-4D97-AF65-F5344CB8AC3E}">
        <p14:creationId xmlns:p14="http://schemas.microsoft.com/office/powerpoint/2010/main" val="13062323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8428F1F-6CD1-E64F-D8BB-C7F5A6FD07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7088" y="897813"/>
            <a:ext cx="10515600" cy="1325563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 dirty="0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D89E1C8-D211-290D-2607-B907F95E33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62014" y="2505075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D0775E85-2B46-DE98-00F2-A2D244C448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3429000"/>
            <a:ext cx="5157787" cy="294910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DC9715EB-D3E3-FBB2-365C-29265030E2F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94426" y="2505075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F2D2722D-A151-A5E6-5BB4-B9C564AE826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3429000"/>
            <a:ext cx="5183188" cy="2949108"/>
          </a:xfrm>
        </p:spPr>
        <p:txBody>
          <a:bodyPr/>
          <a:lstStyle/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520DA22F-9A92-A692-9AF9-883007C004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"/>
              <a:t>Cuenca, 13, 14 y 15 de noviembre de 2024</a:t>
            </a:r>
          </a:p>
        </p:txBody>
      </p:sp>
    </p:spTree>
    <p:extLst>
      <p:ext uri="{BB962C8B-B14F-4D97-AF65-F5344CB8AC3E}">
        <p14:creationId xmlns:p14="http://schemas.microsoft.com/office/powerpoint/2010/main" val="33705109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621CC77-5CA7-88A2-F6EA-1F3E388345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1787" y="1128235"/>
            <a:ext cx="10515600" cy="1325563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 dirty="0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5DACEB59-B05F-CAB2-892D-60C46C4F16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"/>
              <a:t>Cuenca, 13, 14 y 15 de noviembre de 2024</a:t>
            </a:r>
          </a:p>
        </p:txBody>
      </p:sp>
    </p:spTree>
    <p:extLst>
      <p:ext uri="{BB962C8B-B14F-4D97-AF65-F5344CB8AC3E}">
        <p14:creationId xmlns:p14="http://schemas.microsoft.com/office/powerpoint/2010/main" val="26717790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2080E60-6B95-FD13-57AC-56289D9E9D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"/>
              <a:t>Cuenca, 13, 14 y 15 de noviembre de 2024</a:t>
            </a:r>
          </a:p>
        </p:txBody>
      </p:sp>
    </p:spTree>
    <p:extLst>
      <p:ext uri="{BB962C8B-B14F-4D97-AF65-F5344CB8AC3E}">
        <p14:creationId xmlns:p14="http://schemas.microsoft.com/office/powerpoint/2010/main" val="5539715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8953D96-3E98-41E7-3CBC-79FFF5FAF8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898141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DD614C7-ED2A-1FB7-C15A-5C1877112E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0012" y="898142"/>
            <a:ext cx="6172200" cy="544733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8ADCDEAD-345F-B73F-DEBE-7698C02A2A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544762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DF35489-D035-EBB0-D13A-460EDB21DC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"/>
              <a:t>Cuenca, 13, 14 y 15 de noviembre de 2024</a:t>
            </a:r>
          </a:p>
        </p:txBody>
      </p:sp>
    </p:spTree>
    <p:extLst>
      <p:ext uri="{BB962C8B-B14F-4D97-AF65-F5344CB8AC3E}">
        <p14:creationId xmlns:p14="http://schemas.microsoft.com/office/powerpoint/2010/main" val="9857954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9BD7A69-98CE-4FCE-FF88-B1DF8CF958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2163" y="898141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1FC1B94E-6075-D648-BF5D-C640B5A0890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39578" y="898141"/>
            <a:ext cx="6172200" cy="547996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0A4F48A-6C8D-258E-135A-3871815F6D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92163" y="2589212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B919BAC-6D19-9A5E-43A3-8716C7246C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"/>
              <a:t>Cuenca, 13, 14 y 15 de noviembre de 2024</a:t>
            </a:r>
          </a:p>
        </p:txBody>
      </p:sp>
    </p:spTree>
    <p:extLst>
      <p:ext uri="{BB962C8B-B14F-4D97-AF65-F5344CB8AC3E}">
        <p14:creationId xmlns:p14="http://schemas.microsoft.com/office/powerpoint/2010/main" val="9542142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7503300E-0547-CCDD-7E64-9C555058FB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1787" y="118923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1AE6C41-EC8A-132D-E866-B5BC576407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2514799"/>
            <a:ext cx="10515600" cy="36621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482AE98-32DE-0766-D4FD-CEF56E9AE2B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724400" y="637810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r>
              <a:rPr lang="es-ES"/>
              <a:t>Cuenca, 13, 14 y 15 de noviembre de 2024</a:t>
            </a:r>
            <a:endParaRPr lang="es-ES" dirty="0"/>
          </a:p>
        </p:txBody>
      </p:sp>
      <p:pic>
        <p:nvPicPr>
          <p:cNvPr id="10" name="Imagen 9" descr="Imagen que contiene alimentos&#10;&#10;Descripción generada automáticamente">
            <a:extLst>
              <a:ext uri="{FF2B5EF4-FFF2-40B4-BE49-F238E27FC236}">
                <a16:creationId xmlns:a16="http://schemas.microsoft.com/office/drawing/2014/main" id="{A901EDEF-35FA-3E24-3D2B-D6CB1A99EA76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rcRect l="28521" t="21930" r="3187" b="39544"/>
          <a:stretch/>
        </p:blipFill>
        <p:spPr>
          <a:xfrm rot="16200000">
            <a:off x="-2979738" y="3142635"/>
            <a:ext cx="6721475" cy="572729"/>
          </a:xfrm>
          <a:prstGeom prst="rect">
            <a:avLst/>
          </a:prstGeom>
        </p:spPr>
      </p:pic>
      <p:grpSp>
        <p:nvGrpSpPr>
          <p:cNvPr id="8" name="Grupo 7">
            <a:extLst>
              <a:ext uri="{FF2B5EF4-FFF2-40B4-BE49-F238E27FC236}">
                <a16:creationId xmlns:a16="http://schemas.microsoft.com/office/drawing/2014/main" id="{58628895-6683-9DEF-26ED-5EA0B4727E71}"/>
              </a:ext>
            </a:extLst>
          </p:cNvPr>
          <p:cNvGrpSpPr/>
          <p:nvPr userDrawn="1"/>
        </p:nvGrpSpPr>
        <p:grpSpPr>
          <a:xfrm>
            <a:off x="668383" y="143350"/>
            <a:ext cx="2270287" cy="1026835"/>
            <a:chOff x="668383" y="143350"/>
            <a:chExt cx="2270287" cy="1026835"/>
          </a:xfrm>
        </p:grpSpPr>
        <p:pic>
          <p:nvPicPr>
            <p:cNvPr id="14" name="Imagen 13" descr="Interfaz de usuario gráfica, Texto, Aplicación, Word&#10;&#10;Descripción generada automáticamente">
              <a:extLst>
                <a:ext uri="{FF2B5EF4-FFF2-40B4-BE49-F238E27FC236}">
                  <a16:creationId xmlns:a16="http://schemas.microsoft.com/office/drawing/2014/main" id="{A7FDA578-8DFA-2A80-127C-E810D63825A2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4"/>
            <a:stretch>
              <a:fillRect/>
            </a:stretch>
          </p:blipFill>
          <p:spPr>
            <a:xfrm>
              <a:off x="1666670" y="630185"/>
              <a:ext cx="1272000" cy="540000"/>
            </a:xfrm>
            <a:prstGeom prst="rect">
              <a:avLst/>
            </a:prstGeom>
          </p:spPr>
        </p:pic>
        <p:sp>
          <p:nvSpPr>
            <p:cNvPr id="7" name="CuadroTexto 6">
              <a:extLst>
                <a:ext uri="{FF2B5EF4-FFF2-40B4-BE49-F238E27FC236}">
                  <a16:creationId xmlns:a16="http://schemas.microsoft.com/office/drawing/2014/main" id="{D01BA1E5-CF65-3840-FA9F-67BC655ABE72}"/>
                </a:ext>
              </a:extLst>
            </p:cNvPr>
            <p:cNvSpPr txBox="1"/>
            <p:nvPr userDrawn="1"/>
          </p:nvSpPr>
          <p:spPr>
            <a:xfrm>
              <a:off x="668383" y="143350"/>
              <a:ext cx="2027499" cy="5228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1100"/>
                </a:lnSpc>
              </a:pPr>
              <a:r>
                <a:rPr lang="es-ES" sz="1200" dirty="0"/>
                <a:t>XXX Jornadas</a:t>
              </a:r>
            </a:p>
            <a:p>
              <a:pPr>
                <a:lnSpc>
                  <a:spcPts val="1100"/>
                </a:lnSpc>
              </a:pPr>
              <a:r>
                <a:rPr lang="es-ES" sz="1200" b="1" dirty="0"/>
                <a:t>Investigación </a:t>
              </a:r>
              <a:r>
                <a:rPr lang="es-ES" sz="1200" b="0" dirty="0"/>
                <a:t>de las</a:t>
              </a:r>
            </a:p>
            <a:p>
              <a:pPr>
                <a:lnSpc>
                  <a:spcPts val="1100"/>
                </a:lnSpc>
              </a:pPr>
              <a:r>
                <a:rPr lang="es-ES" sz="1200" b="1" dirty="0"/>
                <a:t>Universidades Españolas</a:t>
              </a:r>
            </a:p>
          </p:txBody>
        </p:sp>
      </p:grpSp>
      <p:pic>
        <p:nvPicPr>
          <p:cNvPr id="9" name="Imagen 8" descr="Un dibujo con letras&#10;&#10;Descripción generada automáticamente con confianza media">
            <a:extLst>
              <a:ext uri="{FF2B5EF4-FFF2-40B4-BE49-F238E27FC236}">
                <a16:creationId xmlns:a16="http://schemas.microsoft.com/office/drawing/2014/main" id="{6EDB83A4-87E2-73F4-ADE2-7CE248DA6387}"/>
              </a:ext>
            </a:extLst>
          </p:cNvPr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791787" y="630185"/>
            <a:ext cx="816000" cy="50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68617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8">
            <a:extLst>
              <a:ext uri="{FF2B5EF4-FFF2-40B4-BE49-F238E27FC236}">
                <a16:creationId xmlns:a16="http://schemas.microsoft.com/office/drawing/2014/main" id="{8C45BCBB-F162-50B6-4253-C77E9A67B0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9224" y="1490283"/>
            <a:ext cx="11274552" cy="2030158"/>
          </a:xfrm>
        </p:spPr>
        <p:txBody>
          <a:bodyPr>
            <a:normAutofit/>
          </a:bodyPr>
          <a:lstStyle/>
          <a:p>
            <a:pPr algn="ctr"/>
            <a:r>
              <a:rPr lang="es-ES" sz="5000" b="1" i="1" dirty="0">
                <a:solidFill>
                  <a:srgbClr val="333333"/>
                </a:solidFill>
                <a:latin typeface="Barlow Condensed"/>
              </a:rPr>
              <a:t>Estrategia en la negociación de</a:t>
            </a:r>
            <a:br>
              <a:rPr lang="es-ES" sz="5000" b="1" i="1" dirty="0">
                <a:solidFill>
                  <a:srgbClr val="333333"/>
                </a:solidFill>
                <a:latin typeface="Barlow Condensed"/>
              </a:rPr>
            </a:br>
            <a:r>
              <a:rPr lang="es-ES" sz="5000" b="1" i="1" dirty="0">
                <a:solidFill>
                  <a:srgbClr val="333333"/>
                </a:solidFill>
                <a:latin typeface="Barlow Condensed"/>
              </a:rPr>
              <a:t>contratos de I+D y contratos de licencia</a:t>
            </a:r>
            <a:endParaRPr lang="es-ES" sz="5000" dirty="0"/>
          </a:p>
        </p:txBody>
      </p:sp>
      <p:sp>
        <p:nvSpPr>
          <p:cNvPr id="10" name="Marcador de texto 9">
            <a:extLst>
              <a:ext uri="{FF2B5EF4-FFF2-40B4-BE49-F238E27FC236}">
                <a16:creationId xmlns:a16="http://schemas.microsoft.com/office/drawing/2014/main" id="{BED484C3-3C79-0528-D1DA-CFF4EB9FFC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87882" y="4059492"/>
            <a:ext cx="10241534" cy="1500187"/>
          </a:xfrm>
        </p:spPr>
        <p:txBody>
          <a:bodyPr>
            <a:normAutofit/>
          </a:bodyPr>
          <a:lstStyle/>
          <a:p>
            <a:r>
              <a:rPr lang="es-ES" sz="2800" dirty="0"/>
              <a:t>Dr. Javier Maira Vidal</a:t>
            </a:r>
          </a:p>
          <a:p>
            <a:r>
              <a:rPr lang="es-ES" sz="2800" dirty="0"/>
              <a:t>Jefe del Área de Estrategia Comercial e internacionalización</a:t>
            </a:r>
          </a:p>
          <a:p>
            <a:r>
              <a:rPr lang="es-ES" sz="2800" dirty="0"/>
              <a:t>VICEPRESIDENCIA DE INNOVACIÓN Y TRANSFERENCIA DEL CSIC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733F42C3-B659-432C-9730-6969DF532A5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28844" y="220633"/>
            <a:ext cx="3482740" cy="8126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44411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3CEF81BB-84F3-43A2-866A-DC0B9E34966D}"/>
              </a:ext>
            </a:extLst>
          </p:cNvPr>
          <p:cNvSpPr/>
          <p:nvPr/>
        </p:nvSpPr>
        <p:spPr>
          <a:xfrm>
            <a:off x="1257066" y="2142000"/>
            <a:ext cx="10328382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 fontAlgn="base">
              <a:spcBef>
                <a:spcPct val="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s-ES" sz="22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El Licenciatario pagará al CSIC </a:t>
            </a:r>
            <a:r>
              <a:rPr lang="es-ES" sz="22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regalías por explotación en cualquier país del mundo, </a:t>
            </a:r>
            <a:r>
              <a:rPr lang="es-ES" sz="22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haya o no patente (licencia de patente + know-how).</a:t>
            </a:r>
          </a:p>
          <a:p>
            <a:pPr marL="342900" indent="-342900" algn="just" fontAlgn="base">
              <a:spcBef>
                <a:spcPct val="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s-ES" sz="22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 aquellos territorios en los que la patente haya sido rechazada, habrá una </a:t>
            </a:r>
            <a:r>
              <a:rPr lang="es-ES" sz="22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reducción de regalías</a:t>
            </a:r>
            <a:r>
              <a:rPr lang="es-ES" sz="22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marL="800100" lvl="1" indent="-342900" algn="just" fontAlgn="base">
              <a:spcBef>
                <a:spcPct val="0"/>
              </a:spcBef>
              <a:spcAft>
                <a:spcPts val="1800"/>
              </a:spcAft>
              <a:buFont typeface="Wingdings" panose="05000000000000000000" pitchFamily="2" charset="2"/>
              <a:buChar char="ü"/>
            </a:pPr>
            <a:r>
              <a:rPr lang="es-ES" sz="22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Tecnología difícil de copiar: 25% de reducción</a:t>
            </a:r>
          </a:p>
          <a:p>
            <a:pPr marL="800100" lvl="1" indent="-342900" algn="just" fontAlgn="base">
              <a:spcBef>
                <a:spcPct val="0"/>
              </a:spcBef>
              <a:spcAft>
                <a:spcPts val="1800"/>
              </a:spcAft>
              <a:buFont typeface="Wingdings" panose="05000000000000000000" pitchFamily="2" charset="2"/>
              <a:buChar char="ü"/>
            </a:pPr>
            <a:r>
              <a:rPr lang="es-ES" sz="22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Tecnología fácil de copiar: reducción por encima del 75%</a:t>
            </a:r>
          </a:p>
          <a:p>
            <a:pPr marL="342900" indent="-342900" algn="just" fontAlgn="base">
              <a:spcBef>
                <a:spcPct val="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s-ES" sz="22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 el caso de explotación en </a:t>
            </a:r>
            <a:r>
              <a:rPr lang="es-ES" sz="22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países de ingresos medianos o bajos </a:t>
            </a:r>
            <a:r>
              <a:rPr lang="es-ES" sz="22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es-ES" sz="2200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LMICs</a:t>
            </a:r>
            <a:r>
              <a:rPr lang="es-ES" sz="22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– </a:t>
            </a:r>
            <a:r>
              <a:rPr lang="es-ES" sz="2200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Low</a:t>
            </a:r>
            <a:r>
              <a:rPr lang="es-ES" sz="22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and </a:t>
            </a:r>
            <a:r>
              <a:rPr lang="es-ES" sz="2200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Middle</a:t>
            </a:r>
            <a:r>
              <a:rPr lang="es-ES" sz="22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" sz="2200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Income</a:t>
            </a:r>
            <a:r>
              <a:rPr lang="es-ES" sz="22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" sz="2200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Countries</a:t>
            </a:r>
            <a:r>
              <a:rPr lang="es-ES" sz="22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), se reducirán las regalías cuando el Licenciatario reduzca el precio de venta en esos países. </a:t>
            </a: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88D78E10-7BAE-4889-9B75-CB08BB08D44B}"/>
              </a:ext>
            </a:extLst>
          </p:cNvPr>
          <p:cNvSpPr/>
          <p:nvPr/>
        </p:nvSpPr>
        <p:spPr>
          <a:xfrm>
            <a:off x="1021100" y="1377344"/>
            <a:ext cx="845461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ts val="1800"/>
              </a:spcAft>
            </a:pPr>
            <a:r>
              <a:rPr lang="es-ES" sz="2800" b="1" dirty="0">
                <a:solidFill>
                  <a:srgbClr val="99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Internacionalización de la patente y pago de regalías</a:t>
            </a: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5FC3C964-44A6-440D-AB97-C1B287D7E2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28844" y="220633"/>
            <a:ext cx="3482740" cy="8126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59213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id="{814BCC3F-6348-43BC-B4C6-1AC04FCE0E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27632" y="2011680"/>
            <a:ext cx="9500616" cy="2468879"/>
          </a:xfrm>
        </p:spPr>
        <p:txBody>
          <a:bodyPr>
            <a:normAutofit fontScale="90000"/>
          </a:bodyPr>
          <a:lstStyle/>
          <a:p>
            <a:pPr algn="ctr">
              <a:spcAft>
                <a:spcPts val="600"/>
              </a:spcAft>
            </a:pPr>
            <a:r>
              <a:rPr lang="es-ES" u="sng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DEBATE</a:t>
            </a:r>
            <a:br>
              <a:rPr lang="es-ES" sz="2200" u="sng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es-ES" sz="2200" u="sng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s-ES" sz="4000" dirty="0">
                <a:latin typeface="Calibri" panose="020F0502020204030204" pitchFamily="34" charset="0"/>
                <a:cs typeface="Calibri" panose="020F0502020204030204" pitchFamily="34" charset="0"/>
              </a:rPr>
              <a:t>Alcance territorial de la licencia / extensión internacional de la patente / pago de regalías por territorios</a:t>
            </a:r>
          </a:p>
        </p:txBody>
      </p:sp>
    </p:spTree>
    <p:extLst>
      <p:ext uri="{BB962C8B-B14F-4D97-AF65-F5344CB8AC3E}">
        <p14:creationId xmlns:p14="http://schemas.microsoft.com/office/powerpoint/2010/main" val="36806234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683E1ADB-32A2-49D2-9474-CEFA5ACC3B4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28844" y="220633"/>
            <a:ext cx="3482740" cy="812639"/>
          </a:xfrm>
          <a:prstGeom prst="rect">
            <a:avLst/>
          </a:prstGeom>
        </p:spPr>
      </p:pic>
      <p:sp>
        <p:nvSpPr>
          <p:cNvPr id="5" name="Rectangle 3">
            <a:extLst>
              <a:ext uri="{FF2B5EF4-FFF2-40B4-BE49-F238E27FC236}">
                <a16:creationId xmlns:a16="http://schemas.microsoft.com/office/drawing/2014/main" id="{CDDCFEE0-6926-410D-A7B0-DAA5AD0E76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24768" y="1738012"/>
            <a:ext cx="10570408" cy="22621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just">
              <a:spcAft>
                <a:spcPts val="1800"/>
              </a:spcAft>
              <a:tabLst>
                <a:tab pos="-457200" algn="l"/>
              </a:tabLst>
              <a:defRPr/>
            </a:pPr>
            <a:r>
              <a:rPr lang="es-ES" sz="2800" b="1" dirty="0">
                <a:solidFill>
                  <a:srgbClr val="99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Responsabilidad sobre el desarrollo y la explotación</a:t>
            </a:r>
          </a:p>
          <a:p>
            <a:pPr algn="just">
              <a:spcAft>
                <a:spcPts val="1200"/>
              </a:spcAft>
              <a:tabLst>
                <a:tab pos="-457200" algn="l"/>
              </a:tabLst>
              <a:defRPr/>
            </a:pPr>
            <a:r>
              <a:rPr lang="es-ES" sz="2200" u="sng" dirty="0">
                <a:solidFill>
                  <a:srgbClr val="99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Periodo de tiempo para comenzar el desarrollo</a:t>
            </a:r>
            <a:r>
              <a:rPr lang="es-ES" sz="2200" dirty="0">
                <a:solidFill>
                  <a:srgbClr val="99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s-ES" sz="22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 la tecnología (6 meses) para evitar el bloqueo. A partir de esa fecha el CSIC podrá dar por finalizado el contrato.</a:t>
            </a:r>
          </a:p>
          <a:p>
            <a:pPr algn="just">
              <a:spcAft>
                <a:spcPts val="1200"/>
              </a:spcAft>
              <a:tabLst>
                <a:tab pos="-457200" algn="l"/>
              </a:tabLst>
              <a:defRPr/>
            </a:pPr>
            <a:r>
              <a:rPr lang="es-ES" sz="2200" u="sng" dirty="0">
                <a:solidFill>
                  <a:srgbClr val="99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Periodo de tiempo para comenzar la comercialización</a:t>
            </a:r>
            <a:r>
              <a:rPr lang="es-ES" sz="22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(2-3 años, dependiendo de la tecnología). A partir de esa fecha el CSIC podrá dar por finalizado el contrato.</a:t>
            </a: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199D1BEE-939A-4FAB-B4F8-6C476108B49F}"/>
              </a:ext>
            </a:extLst>
          </p:cNvPr>
          <p:cNvSpPr/>
          <p:nvPr/>
        </p:nvSpPr>
        <p:spPr>
          <a:xfrm>
            <a:off x="1156772" y="4367049"/>
            <a:ext cx="10506400" cy="20159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</a:pPr>
            <a:r>
              <a:rPr lang="es-ES" sz="2200" u="sng" dirty="0">
                <a:latin typeface="Calibri" panose="020F0502020204030204" pitchFamily="34" charset="0"/>
                <a:cs typeface="Arial" panose="020B0604020202020204" pitchFamily="34" charset="0"/>
              </a:rPr>
              <a:t>Productos farmacéuticos</a:t>
            </a:r>
            <a:r>
              <a:rPr lang="es-ES" sz="2200" b="1" dirty="0">
                <a:latin typeface="Calibri" panose="020F0502020204030204" pitchFamily="34" charset="0"/>
                <a:cs typeface="Arial" panose="020B0604020202020204" pitchFamily="34" charset="0"/>
              </a:rPr>
              <a:t>.</a:t>
            </a:r>
            <a:r>
              <a:rPr lang="es-ES" sz="2200" dirty="0">
                <a:latin typeface="Calibri" panose="020F0502020204030204" pitchFamily="34" charset="0"/>
                <a:cs typeface="Arial" panose="020B0604020202020204" pitchFamily="34" charset="0"/>
              </a:rPr>
              <a:t> Plan de desarrollo con hitos concretos:</a:t>
            </a:r>
          </a:p>
          <a:p>
            <a:pPr marL="342900" indent="-3429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ES" sz="2200" dirty="0">
                <a:latin typeface="Calibri" panose="020F0502020204030204" pitchFamily="34" charset="0"/>
                <a:cs typeface="Arial" panose="020B0604020202020204" pitchFamily="34" charset="0"/>
              </a:rPr>
              <a:t>Iniciar la preclínica en 1 año.</a:t>
            </a:r>
          </a:p>
          <a:p>
            <a:pPr marL="342900" indent="-3429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ES" sz="2200" dirty="0">
                <a:latin typeface="Calibri" panose="020F0502020204030204" pitchFamily="34" charset="0"/>
                <a:cs typeface="Arial" panose="020B0604020202020204" pitchFamily="34" charset="0"/>
              </a:rPr>
              <a:t>Presentar el dossier a la Agencia Española de Medicamentos y Productos Sanitarios (AEMPS) - 3 años.</a:t>
            </a:r>
          </a:p>
          <a:p>
            <a:pPr marL="342900" indent="-3429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ES" sz="2200" dirty="0">
                <a:latin typeface="Calibri" panose="020F0502020204030204" pitchFamily="34" charset="0"/>
                <a:cs typeface="Arial" panose="020B0604020202020204" pitchFamily="34" charset="0"/>
              </a:rPr>
              <a:t>Iniciar la fase clínica I - 5 años</a:t>
            </a:r>
          </a:p>
        </p:txBody>
      </p:sp>
    </p:spTree>
    <p:extLst>
      <p:ext uri="{BB962C8B-B14F-4D97-AF65-F5344CB8AC3E}">
        <p14:creationId xmlns:p14="http://schemas.microsoft.com/office/powerpoint/2010/main" val="15862933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C5E4FDEF-3F85-4953-AAD5-86E41CDCDD92}"/>
              </a:ext>
            </a:extLst>
          </p:cNvPr>
          <p:cNvSpPr/>
          <p:nvPr/>
        </p:nvSpPr>
        <p:spPr>
          <a:xfrm>
            <a:off x="1216152" y="1802536"/>
            <a:ext cx="10296144" cy="34932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1200"/>
              </a:spcAft>
            </a:pPr>
            <a:r>
              <a:rPr lang="es-ES" sz="2800" b="1" dirty="0">
                <a:solidFill>
                  <a:srgbClr val="99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Mejoras y perfeccionamientos</a:t>
            </a:r>
            <a:endParaRPr lang="es-ES" sz="2400" b="1" dirty="0">
              <a:solidFill>
                <a:srgbClr val="990000"/>
              </a:solidFill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>
              <a:spcAft>
                <a:spcPts val="900"/>
              </a:spcAft>
            </a:pPr>
            <a:r>
              <a:rPr lang="es-ES" sz="24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Las partes podrán realizar mejoras y perfeccionamientos de los Derechos de Patente licenciados </a:t>
            </a:r>
          </a:p>
          <a:p>
            <a:pPr algn="just">
              <a:spcAft>
                <a:spcPts val="900"/>
              </a:spcAft>
            </a:pPr>
            <a:r>
              <a:rPr lang="es-ES" sz="24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Los derechos de explotación de dichos perfeccionamientos se encuentran </a:t>
            </a:r>
            <a:r>
              <a:rPr lang="es-ES" sz="2400" dirty="0">
                <a:solidFill>
                  <a:srgbClr val="99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incluidos dentro del acuerdo de licencia</a:t>
            </a:r>
            <a:endParaRPr lang="es-ES" sz="2400" dirty="0"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>
              <a:spcAft>
                <a:spcPts val="900"/>
              </a:spcAft>
            </a:pPr>
            <a:r>
              <a:rPr lang="es-ES" sz="24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En el caso de que la mejora fuese realizada por el CSIC, y hubiera supuesto </a:t>
            </a:r>
            <a:r>
              <a:rPr lang="es-ES" sz="2400" dirty="0">
                <a:solidFill>
                  <a:srgbClr val="99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una inversión por su parte, se negociará una contraprestación económica </a:t>
            </a:r>
            <a:r>
              <a:rPr lang="es-ES" sz="24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al CSIC adicional.</a:t>
            </a:r>
            <a:endParaRPr lang="es-E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84F2A0C4-8E92-4D9F-9F74-E510387C23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28844" y="220633"/>
            <a:ext cx="3482740" cy="8126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41339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965C30D8-8973-4744-8919-75E2F84DF3EB}"/>
              </a:ext>
            </a:extLst>
          </p:cNvPr>
          <p:cNvSpPr/>
          <p:nvPr/>
        </p:nvSpPr>
        <p:spPr>
          <a:xfrm>
            <a:off x="1509182" y="1329117"/>
            <a:ext cx="324037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s-ES" sz="3200" b="1" dirty="0" err="1">
                <a:solidFill>
                  <a:srgbClr val="99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Sublicencias</a:t>
            </a:r>
            <a:endParaRPr lang="es-ES" sz="3200" b="1" dirty="0">
              <a:solidFill>
                <a:srgbClr val="99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Text Box 5">
            <a:extLst>
              <a:ext uri="{FF2B5EF4-FFF2-40B4-BE49-F238E27FC236}">
                <a16:creationId xmlns:a16="http://schemas.microsoft.com/office/drawing/2014/main" id="{676ABF06-5B30-4473-931A-B8BD6061E6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09182" y="2783054"/>
            <a:ext cx="9948249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algn="just" fontAlgn="base">
              <a:spcBef>
                <a:spcPct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s-ES" sz="2200" dirty="0">
                <a:solidFill>
                  <a:srgbClr val="000000"/>
                </a:solidFill>
                <a:latin typeface="Calibri" panose="020F0502020204030204" pitchFamily="34" charset="0"/>
                <a:cs typeface="Calibri" pitchFamily="34" charset="0"/>
              </a:rPr>
              <a:t>Cuando la empresa licenciataria va a desarrollar la tecnología, pero no a comercializarla:</a:t>
            </a:r>
          </a:p>
          <a:p>
            <a:pPr marL="354013" indent="-354013" algn="just" fontAlgn="base">
              <a:spcBef>
                <a:spcPct val="0"/>
              </a:spcBef>
              <a:spcAft>
                <a:spcPts val="1200"/>
              </a:spcAft>
              <a:defRPr/>
            </a:pPr>
            <a:r>
              <a:rPr lang="es-ES" sz="2200" dirty="0">
                <a:solidFill>
                  <a:srgbClr val="000000"/>
                </a:solidFill>
                <a:latin typeface="Calibri" panose="020F0502020204030204" pitchFamily="34" charset="0"/>
                <a:cs typeface="Calibri" pitchFamily="34" charset="0"/>
              </a:rPr>
              <a:t>	Empresas biotecnológicas que invertirán en los ensayos preclínicos y clínicos.</a:t>
            </a:r>
          </a:p>
          <a:p>
            <a:pPr marL="354013" indent="-354013" algn="just" fontAlgn="base">
              <a:spcBef>
                <a:spcPct val="0"/>
              </a:spcBef>
              <a:spcAft>
                <a:spcPts val="1200"/>
              </a:spcAft>
              <a:defRPr/>
            </a:pPr>
            <a:r>
              <a:rPr lang="es-ES" sz="2200" dirty="0">
                <a:solidFill>
                  <a:srgbClr val="000000"/>
                </a:solidFill>
                <a:latin typeface="Calibri" panose="020F0502020204030204" pitchFamily="34" charset="0"/>
                <a:cs typeface="Calibri" pitchFamily="34" charset="0"/>
              </a:rPr>
              <a:t>	Sublicencia a farmacéutica para su explotación en el mercado</a:t>
            </a:r>
          </a:p>
        </p:txBody>
      </p:sp>
      <p:sp>
        <p:nvSpPr>
          <p:cNvPr id="6" name="Text Box 5">
            <a:extLst>
              <a:ext uri="{FF2B5EF4-FFF2-40B4-BE49-F238E27FC236}">
                <a16:creationId xmlns:a16="http://schemas.microsoft.com/office/drawing/2014/main" id="{5B7EEAFC-657E-4897-8AA6-76FCCD1334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2214" y="2105462"/>
            <a:ext cx="1008296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algn="just" fontAlgn="base">
              <a:spcBef>
                <a:spcPct val="0"/>
              </a:spcBef>
              <a:spcAft>
                <a:spcPts val="1200"/>
              </a:spcAft>
            </a:pPr>
            <a:r>
              <a:rPr lang="es-ES" sz="2400" b="1" dirty="0">
                <a:solidFill>
                  <a:srgbClr val="990033"/>
                </a:solidFill>
                <a:latin typeface="Calibri" panose="020F0502020204030204" pitchFamily="34" charset="0"/>
                <a:cs typeface="Calibri" pitchFamily="34" charset="0"/>
              </a:rPr>
              <a:t>¿En que situaciones es razonable la sublicencia?</a:t>
            </a:r>
          </a:p>
        </p:txBody>
      </p:sp>
      <p:sp>
        <p:nvSpPr>
          <p:cNvPr id="7" name="Text Box 5">
            <a:extLst>
              <a:ext uri="{FF2B5EF4-FFF2-40B4-BE49-F238E27FC236}">
                <a16:creationId xmlns:a16="http://schemas.microsoft.com/office/drawing/2014/main" id="{754F6B84-0D18-4DEE-B0D9-67B65133B6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16558" y="5767452"/>
            <a:ext cx="993862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algn="just" fontAlgn="base">
              <a:spcBef>
                <a:spcPct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s-ES" sz="2200" dirty="0">
                <a:solidFill>
                  <a:srgbClr val="000000"/>
                </a:solidFill>
                <a:latin typeface="Calibri" panose="020F0502020204030204" pitchFamily="34" charset="0"/>
                <a:cs typeface="Calibri" pitchFamily="34" charset="0"/>
              </a:rPr>
              <a:t>Cuando la empresa licenciataria NO garantiza la inversión en el desarrollo de la tecnología. Evitar especulaciones</a:t>
            </a:r>
          </a:p>
        </p:txBody>
      </p:sp>
      <p:sp>
        <p:nvSpPr>
          <p:cNvPr id="8" name="Text Box 5">
            <a:extLst>
              <a:ext uri="{FF2B5EF4-FFF2-40B4-BE49-F238E27FC236}">
                <a16:creationId xmlns:a16="http://schemas.microsoft.com/office/drawing/2014/main" id="{6D487897-0179-4AD4-A644-FE79BA48B5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2214" y="5089860"/>
            <a:ext cx="1057595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algn="just" fontAlgn="base">
              <a:spcBef>
                <a:spcPct val="0"/>
              </a:spcBef>
              <a:spcAft>
                <a:spcPts val="1200"/>
              </a:spcAft>
            </a:pPr>
            <a:r>
              <a:rPr lang="es-ES" sz="2400" b="1" dirty="0">
                <a:solidFill>
                  <a:srgbClr val="990033"/>
                </a:solidFill>
                <a:latin typeface="Calibri" panose="020F0502020204030204" pitchFamily="34" charset="0"/>
                <a:cs typeface="Calibri" pitchFamily="34" charset="0"/>
              </a:rPr>
              <a:t>¿En que situaciones NO es razonable la sublicencia?</a:t>
            </a:r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129E38E1-9BE0-4D37-8347-47ACBA003E9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28844" y="220633"/>
            <a:ext cx="3482740" cy="8126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72622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5">
            <a:extLst>
              <a:ext uri="{FF2B5EF4-FFF2-40B4-BE49-F238E27FC236}">
                <a16:creationId xmlns:a16="http://schemas.microsoft.com/office/drawing/2014/main" id="{549B3DB3-9AB4-4702-80A0-FE44366184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59044" y="2444896"/>
            <a:ext cx="10663564" cy="30777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76213" indent="-176213" algn="just" fontAlgn="base">
              <a:spcBef>
                <a:spcPct val="0"/>
              </a:spcBef>
              <a:spcAft>
                <a:spcPts val="1200"/>
              </a:spcAft>
              <a:defRPr/>
            </a:pPr>
            <a:r>
              <a:rPr lang="es-ES_tradnl" sz="22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Condiciones económicas </a:t>
            </a:r>
            <a:r>
              <a:rPr lang="es-ES_tradnl" sz="2200" dirty="0">
                <a:solidFill>
                  <a:srgbClr val="99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para evitar la dilución en las sublicencias:</a:t>
            </a:r>
          </a:p>
          <a:p>
            <a:pPr marL="342900" indent="-342900" algn="just" fontAlgn="base">
              <a:spcBef>
                <a:spcPct val="0"/>
              </a:spcBef>
              <a:spcAft>
                <a:spcPts val="1200"/>
              </a:spcAft>
              <a:buFont typeface="Courier New" panose="02070309020205020404" pitchFamily="49" charset="0"/>
              <a:buChar char="o"/>
              <a:defRPr/>
            </a:pPr>
            <a:r>
              <a:rPr lang="es-ES" sz="2200" spc="-15" dirty="0">
                <a:solidFill>
                  <a:srgbClr val="99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El </a:t>
            </a:r>
            <a:r>
              <a:rPr lang="es-ES" sz="2200" dirty="0">
                <a:solidFill>
                  <a:srgbClr val="99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licenciatario pagará un porcentaje por cualquier ingreso </a:t>
            </a:r>
            <a:r>
              <a:rPr lang="es-ES" sz="22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recibido de un tercero por la sublicencia. Dicho porcentaje dependerá de la contribución de las partes a la tecnología en el momento de la sublicencia, o</a:t>
            </a:r>
          </a:p>
          <a:p>
            <a:pPr marL="342900" indent="-342900" algn="just" fontAlgn="base">
              <a:spcBef>
                <a:spcPct val="0"/>
              </a:spcBef>
              <a:spcAft>
                <a:spcPts val="1200"/>
              </a:spcAft>
              <a:buFont typeface="Courier New" panose="02070309020205020404" pitchFamily="49" charset="0"/>
              <a:buChar char="o"/>
              <a:defRPr/>
            </a:pPr>
            <a:r>
              <a:rPr lang="es-ES_tradnl" sz="22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El centro de I+D recibirá:</a:t>
            </a:r>
          </a:p>
          <a:p>
            <a:pPr marL="722313" indent="-342900" algn="just" fontAlgn="base">
              <a:spcBef>
                <a:spcPct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s-ES_tradnl" sz="22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regalías aplicadas directamente a ventas del </a:t>
            </a:r>
            <a:r>
              <a:rPr lang="es-ES_tradnl" sz="2200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sublicenciatario</a:t>
            </a:r>
            <a:r>
              <a:rPr lang="es-ES_tradnl" sz="22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y</a:t>
            </a:r>
          </a:p>
          <a:p>
            <a:pPr marL="722313" indent="-342900" algn="just" fontAlgn="base">
              <a:spcBef>
                <a:spcPct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s-ES_tradnl" sz="22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 porcentaje de los pagos por hitos recibidos por el licenciatario</a:t>
            </a: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D35067C7-3243-4D34-B42C-5AB9814529FF}"/>
              </a:ext>
            </a:extLst>
          </p:cNvPr>
          <p:cNvSpPr/>
          <p:nvPr/>
        </p:nvSpPr>
        <p:spPr>
          <a:xfrm>
            <a:off x="1194094" y="1697423"/>
            <a:ext cx="283709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s-ES" sz="2800" b="1" dirty="0" err="1">
                <a:solidFill>
                  <a:srgbClr val="99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Sublicencias</a:t>
            </a:r>
            <a:endParaRPr lang="es-ES" sz="2800" b="1" dirty="0">
              <a:solidFill>
                <a:srgbClr val="99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A43E3128-49AE-4D76-8914-C94E074E85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28844" y="220633"/>
            <a:ext cx="3482740" cy="8126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47457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id="{814BCC3F-6348-43BC-B4C6-1AC04FCE0E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27632" y="2011680"/>
            <a:ext cx="9500616" cy="2468879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r>
              <a:rPr lang="es-ES" u="sng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DEBATE</a:t>
            </a:r>
            <a:br>
              <a:rPr lang="es-ES" sz="2200" u="sng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es-ES" sz="2200" u="sng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s-ES" sz="4000" dirty="0">
                <a:latin typeface="Calibri" panose="020F0502020204030204" pitchFamily="34" charset="0"/>
                <a:cs typeface="Calibri" panose="020F0502020204030204" pitchFamily="34" charset="0"/>
              </a:rPr>
              <a:t>Responsabilidad frente a la explotación / mejoras y perfeccionamientos/ sublicencias</a:t>
            </a:r>
          </a:p>
        </p:txBody>
      </p:sp>
    </p:spTree>
    <p:extLst>
      <p:ext uri="{BB962C8B-B14F-4D97-AF65-F5344CB8AC3E}">
        <p14:creationId xmlns:p14="http://schemas.microsoft.com/office/powerpoint/2010/main" val="5410467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7">
            <a:extLst>
              <a:ext uri="{FF2B5EF4-FFF2-40B4-BE49-F238E27FC236}">
                <a16:creationId xmlns:a16="http://schemas.microsoft.com/office/drawing/2014/main" id="{4B5567BE-133F-47D3-92AF-48873FACFA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28443" y="2039759"/>
            <a:ext cx="10153402" cy="400110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s-ES" sz="2000" b="1" dirty="0">
                <a:solidFill>
                  <a:schemeClr val="tx2"/>
                </a:solidFill>
                <a:latin typeface="Calibri" panose="020F0502020204030204" pitchFamily="34" charset="0"/>
              </a:rPr>
              <a:t>4 modelos </a:t>
            </a:r>
            <a:r>
              <a:rPr lang="es-ES" sz="2000" dirty="0">
                <a:solidFill>
                  <a:schemeClr val="tx2"/>
                </a:solidFill>
                <a:latin typeface="Calibri" panose="020F0502020204030204" pitchFamily="34" charset="0"/>
              </a:rPr>
              <a:t>de Contrato de I+D dependiendo de </a:t>
            </a:r>
            <a:r>
              <a:rPr lang="es-ES" sz="2000" b="1" dirty="0">
                <a:solidFill>
                  <a:schemeClr val="tx2"/>
                </a:solidFill>
                <a:latin typeface="Calibri" panose="020F0502020204030204" pitchFamily="34" charset="0"/>
              </a:rPr>
              <a:t>a quien pertenecen los resultados del proyecto:</a:t>
            </a: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7E6B3C35-89F1-4498-9EC9-47421971FEE3}"/>
              </a:ext>
            </a:extLst>
          </p:cNvPr>
          <p:cNvSpPr/>
          <p:nvPr/>
        </p:nvSpPr>
        <p:spPr>
          <a:xfrm>
            <a:off x="1996440" y="2621086"/>
            <a:ext cx="6096000" cy="161582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>
            <a:spAutoFit/>
          </a:bodyPr>
          <a:lstStyle/>
          <a:p>
            <a:pPr marL="342900" indent="-342900" algn="just">
              <a:spcBef>
                <a:spcPct val="50000"/>
              </a:spcBef>
              <a:buClr>
                <a:srgbClr val="A50021"/>
              </a:buClr>
              <a:buFont typeface="Wingdings" panose="05000000000000000000" pitchFamily="2" charset="2"/>
              <a:buChar char="§"/>
            </a:pPr>
            <a:r>
              <a:rPr lang="es-ES" dirty="0">
                <a:solidFill>
                  <a:schemeClr val="tx2"/>
                </a:solidFill>
                <a:latin typeface="Calibri" panose="020F0502020204030204" pitchFamily="34" charset="0"/>
              </a:rPr>
              <a:t>Contrato I+D </a:t>
            </a:r>
            <a:r>
              <a:rPr lang="es-ES" b="1" dirty="0">
                <a:solidFill>
                  <a:schemeClr val="tx2"/>
                </a:solidFill>
                <a:latin typeface="Calibri" panose="020F0502020204030204" pitchFamily="34" charset="0"/>
              </a:rPr>
              <a:t>- titularidad compartida</a:t>
            </a:r>
          </a:p>
          <a:p>
            <a:pPr marL="342900" indent="-342900" algn="just">
              <a:spcBef>
                <a:spcPct val="50000"/>
              </a:spcBef>
              <a:buClr>
                <a:srgbClr val="A50021"/>
              </a:buClr>
              <a:buFont typeface="Wingdings" panose="05000000000000000000" pitchFamily="2" charset="2"/>
              <a:buChar char="§"/>
            </a:pPr>
            <a:r>
              <a:rPr lang="es-ES" dirty="0">
                <a:solidFill>
                  <a:schemeClr val="tx2"/>
                </a:solidFill>
                <a:latin typeface="Calibri" panose="020F0502020204030204" pitchFamily="34" charset="0"/>
              </a:rPr>
              <a:t>Contrato I+D - </a:t>
            </a:r>
            <a:r>
              <a:rPr lang="es-ES" b="1" dirty="0">
                <a:solidFill>
                  <a:schemeClr val="tx2"/>
                </a:solidFill>
                <a:latin typeface="Calibri" panose="020F0502020204030204" pitchFamily="34" charset="0"/>
              </a:rPr>
              <a:t>titularidad empresa</a:t>
            </a:r>
          </a:p>
          <a:p>
            <a:pPr marL="342900" indent="-342900" algn="just">
              <a:spcBef>
                <a:spcPct val="50000"/>
              </a:spcBef>
              <a:buClr>
                <a:srgbClr val="A50021"/>
              </a:buClr>
              <a:buFont typeface="Wingdings" panose="05000000000000000000" pitchFamily="2" charset="2"/>
              <a:buChar char="§"/>
            </a:pPr>
            <a:r>
              <a:rPr lang="es-ES" dirty="0">
                <a:solidFill>
                  <a:schemeClr val="tx2"/>
                </a:solidFill>
                <a:latin typeface="Calibri" panose="020F0502020204030204" pitchFamily="34" charset="0"/>
              </a:rPr>
              <a:t>Contrato I+D - </a:t>
            </a:r>
            <a:r>
              <a:rPr lang="es-ES" b="1" dirty="0">
                <a:solidFill>
                  <a:schemeClr val="tx2"/>
                </a:solidFill>
                <a:latin typeface="Calibri" panose="020F0502020204030204" pitchFamily="34" charset="0"/>
              </a:rPr>
              <a:t>titularidad CSIC</a:t>
            </a:r>
          </a:p>
          <a:p>
            <a:pPr marL="342900" indent="-342900" algn="just">
              <a:spcBef>
                <a:spcPct val="50000"/>
              </a:spcBef>
              <a:buClr>
                <a:srgbClr val="A50021"/>
              </a:buClr>
              <a:buFont typeface="Wingdings" panose="05000000000000000000" pitchFamily="2" charset="2"/>
              <a:buChar char="§"/>
            </a:pPr>
            <a:r>
              <a:rPr lang="es-ES" dirty="0">
                <a:solidFill>
                  <a:schemeClr val="tx2"/>
                </a:solidFill>
                <a:latin typeface="Calibri" panose="020F0502020204030204" pitchFamily="34" charset="0"/>
              </a:rPr>
              <a:t>Contrato I+D - </a:t>
            </a:r>
            <a:r>
              <a:rPr lang="es-ES" b="1" dirty="0">
                <a:solidFill>
                  <a:schemeClr val="tx2"/>
                </a:solidFill>
                <a:latin typeface="Calibri" panose="020F0502020204030204" pitchFamily="34" charset="0"/>
              </a:rPr>
              <a:t>titularidad de quien lo genere</a:t>
            </a:r>
          </a:p>
        </p:txBody>
      </p:sp>
      <p:sp>
        <p:nvSpPr>
          <p:cNvPr id="10" name="Text Box 7">
            <a:extLst>
              <a:ext uri="{FF2B5EF4-FFF2-40B4-BE49-F238E27FC236}">
                <a16:creationId xmlns:a16="http://schemas.microsoft.com/office/drawing/2014/main" id="{3B1634F3-8B5D-4FA5-AEDA-6D48B74D58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15567" y="1346801"/>
            <a:ext cx="10374125" cy="461665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s-ES" sz="2400" b="1" dirty="0">
                <a:solidFill>
                  <a:srgbClr val="C00000"/>
                </a:solidFill>
                <a:latin typeface="Calibri" panose="020F0502020204030204" pitchFamily="34" charset="0"/>
              </a:rPr>
              <a:t>NEGOCIACIÓN DE LOS CONTRATOS DE I+D: TITULARIDAD DE LOS RESULTADOS</a:t>
            </a:r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81095E30-F1BD-4DB9-8EF8-01E6FDCB0F2C}"/>
              </a:ext>
            </a:extLst>
          </p:cNvPr>
          <p:cNvSpPr/>
          <p:nvPr/>
        </p:nvSpPr>
        <p:spPr>
          <a:xfrm>
            <a:off x="1115567" y="4432427"/>
            <a:ext cx="5835209" cy="350874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Evaluar </a:t>
            </a:r>
            <a:r>
              <a:rPr kumimoji="0" lang="es-ES" sz="2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qué aporta cada parte </a:t>
            </a:r>
            <a:r>
              <a:rPr kumimoji="0" lang="es-ES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al contrato:</a:t>
            </a:r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AE142193-EB14-4BFC-90EF-D6A854617C6D}"/>
              </a:ext>
            </a:extLst>
          </p:cNvPr>
          <p:cNvSpPr/>
          <p:nvPr/>
        </p:nvSpPr>
        <p:spPr>
          <a:xfrm>
            <a:off x="3735695" y="4922746"/>
            <a:ext cx="1022651" cy="654561"/>
          </a:xfrm>
          <a:prstGeom prst="rect">
            <a:avLst/>
          </a:prstGeom>
          <a:blipFill rotWithShape="1">
            <a:blip r:embed="rId2"/>
            <a:stretch>
              <a:fillRect/>
            </a:stretch>
          </a:blipFill>
          <a:ln w="12700" cap="flat" cmpd="sng" algn="ctr">
            <a:solidFill>
              <a:sysClr val="window" lastClr="FFFFFF">
                <a:hueOff val="0"/>
                <a:satOff val="0"/>
                <a:lumOff val="0"/>
                <a:alphaOff val="0"/>
              </a:sysClr>
            </a:solidFill>
            <a:prstDash val="solid"/>
            <a:miter lim="800000"/>
          </a:ln>
          <a:effectLst/>
        </p:spPr>
      </p:sp>
      <p:sp>
        <p:nvSpPr>
          <p:cNvPr id="13" name="Rectángulo 12">
            <a:extLst>
              <a:ext uri="{FF2B5EF4-FFF2-40B4-BE49-F238E27FC236}">
                <a16:creationId xmlns:a16="http://schemas.microsoft.com/office/drawing/2014/main" id="{F7FAF1DC-F1F5-48B9-87FD-712756379A4D}"/>
              </a:ext>
            </a:extLst>
          </p:cNvPr>
          <p:cNvSpPr/>
          <p:nvPr/>
        </p:nvSpPr>
        <p:spPr>
          <a:xfrm>
            <a:off x="7942334" y="4552258"/>
            <a:ext cx="926517" cy="708675"/>
          </a:xfrm>
          <a:prstGeom prst="rect">
            <a:avLst/>
          </a:prstGeom>
          <a:blipFill rotWithShape="1">
            <a:blip r:embed="rId3"/>
            <a:stretch>
              <a:fillRect/>
            </a:stretch>
          </a:blipFill>
          <a:ln w="12700" cap="flat" cmpd="sng" algn="ctr">
            <a:solidFill>
              <a:sysClr val="window" lastClr="FFFFFF">
                <a:hueOff val="0"/>
                <a:satOff val="0"/>
                <a:lumOff val="0"/>
                <a:alphaOff val="0"/>
              </a:sysClr>
            </a:solidFill>
            <a:prstDash val="solid"/>
            <a:miter lim="800000"/>
          </a:ln>
          <a:effectLst/>
        </p:spPr>
      </p:sp>
      <p:sp>
        <p:nvSpPr>
          <p:cNvPr id="14" name="Rectángulo 13">
            <a:extLst>
              <a:ext uri="{FF2B5EF4-FFF2-40B4-BE49-F238E27FC236}">
                <a16:creationId xmlns:a16="http://schemas.microsoft.com/office/drawing/2014/main" id="{F91E1254-3F53-46A3-8370-259AAF01BA06}"/>
              </a:ext>
            </a:extLst>
          </p:cNvPr>
          <p:cNvSpPr/>
          <p:nvPr/>
        </p:nvSpPr>
        <p:spPr>
          <a:xfrm>
            <a:off x="2693964" y="5479528"/>
            <a:ext cx="1227909" cy="448303"/>
          </a:xfrm>
          <a:prstGeom prst="rect">
            <a:avLst/>
          </a:prstGeom>
          <a:solidFill>
            <a:srgbClr val="75BDA7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EMPRESA</a:t>
            </a:r>
          </a:p>
        </p:txBody>
      </p:sp>
      <p:sp>
        <p:nvSpPr>
          <p:cNvPr id="15" name="Rectángulo 14">
            <a:extLst>
              <a:ext uri="{FF2B5EF4-FFF2-40B4-BE49-F238E27FC236}">
                <a16:creationId xmlns:a16="http://schemas.microsoft.com/office/drawing/2014/main" id="{3CE03571-F90D-4A76-B287-F12182215B27}"/>
              </a:ext>
            </a:extLst>
          </p:cNvPr>
          <p:cNvSpPr/>
          <p:nvPr/>
        </p:nvSpPr>
        <p:spPr>
          <a:xfrm>
            <a:off x="2693964" y="5918093"/>
            <a:ext cx="2894984" cy="632481"/>
          </a:xfrm>
          <a:prstGeom prst="rect">
            <a:avLst/>
          </a:prstGeom>
          <a:solidFill>
            <a:sysClr val="window" lastClr="FFFFFF">
              <a:lumMod val="95000"/>
            </a:sysClr>
          </a:solidFill>
        </p:spPr>
        <p:txBody>
          <a:bodyPr wrap="square">
            <a:spAutoFit/>
          </a:bodyPr>
          <a:lstStyle/>
          <a:p>
            <a:pPr marL="171450" marR="0" lvl="1" indent="-171450" defTabSz="80010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lrTx/>
              <a:buSzTx/>
              <a:buFontTx/>
              <a:buChar char="••"/>
              <a:tabLst/>
              <a:defRPr/>
            </a:pPr>
            <a:r>
              <a:rPr kumimoji="0" lang="es-E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</a:rPr>
              <a:t>Financiación al proyecto</a:t>
            </a:r>
            <a:endParaRPr kumimoji="0" lang="es-E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  <a:p>
            <a:pPr marL="171450" marR="0" lvl="1" indent="-171450" defTabSz="80010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lrTx/>
              <a:buSzTx/>
              <a:buFontTx/>
              <a:buChar char="••"/>
              <a:tabLst/>
              <a:defRPr/>
            </a:pPr>
            <a:r>
              <a:rPr kumimoji="0" lang="es-E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</a:rPr>
              <a:t>Conocimiento previo</a:t>
            </a:r>
            <a:endParaRPr kumimoji="0" lang="es-E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16" name="Rectángulo 15">
            <a:extLst>
              <a:ext uri="{FF2B5EF4-FFF2-40B4-BE49-F238E27FC236}">
                <a16:creationId xmlns:a16="http://schemas.microsoft.com/office/drawing/2014/main" id="{2DAD92AB-2356-4B9D-ACA7-A72D21558708}"/>
              </a:ext>
            </a:extLst>
          </p:cNvPr>
          <p:cNvSpPr/>
          <p:nvPr/>
        </p:nvSpPr>
        <p:spPr>
          <a:xfrm>
            <a:off x="6812287" y="5627244"/>
            <a:ext cx="3811737" cy="923330"/>
          </a:xfrm>
          <a:prstGeom prst="rect">
            <a:avLst/>
          </a:prstGeom>
          <a:solidFill>
            <a:sysClr val="window" lastClr="FFFFFF">
              <a:lumMod val="95000"/>
            </a:sysClr>
          </a:solidFill>
        </p:spPr>
        <p:txBody>
          <a:bodyPr wrap="square">
            <a:spAutoFit/>
          </a:bodyPr>
          <a:lstStyle/>
          <a:p>
            <a:pPr marL="285750" marR="0" lvl="1" indent="-285750" defTabSz="80010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lr>
                <a:srgbClr val="A50021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s-E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</a:rPr>
              <a:t>Conocimiento previo y know-how</a:t>
            </a:r>
          </a:p>
          <a:p>
            <a:pPr marL="285750" marR="0" lvl="1" indent="-285750" defTabSz="80010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lr>
                <a:srgbClr val="A50021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s-E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</a:rPr>
              <a:t>Medios e infraestructura</a:t>
            </a:r>
          </a:p>
          <a:p>
            <a:pPr marL="285750" marR="0" lvl="1" indent="-285750" defTabSz="80010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lr>
                <a:srgbClr val="A50021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s-E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</a:rPr>
              <a:t>Gastos de personal en plantilla </a:t>
            </a:r>
          </a:p>
        </p:txBody>
      </p:sp>
      <p:sp>
        <p:nvSpPr>
          <p:cNvPr id="17" name="Rectángulo 16">
            <a:extLst>
              <a:ext uri="{FF2B5EF4-FFF2-40B4-BE49-F238E27FC236}">
                <a16:creationId xmlns:a16="http://schemas.microsoft.com/office/drawing/2014/main" id="{DE1F6CC7-3BBF-4786-BFFD-DA9DE5C34836}"/>
              </a:ext>
            </a:extLst>
          </p:cNvPr>
          <p:cNvSpPr/>
          <p:nvPr/>
        </p:nvSpPr>
        <p:spPr>
          <a:xfrm>
            <a:off x="6812287" y="5178020"/>
            <a:ext cx="1227909" cy="448303"/>
          </a:xfrm>
          <a:prstGeom prst="rect">
            <a:avLst/>
          </a:prstGeom>
          <a:solidFill>
            <a:srgbClr val="75BDA7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CSIC</a:t>
            </a:r>
          </a:p>
        </p:txBody>
      </p:sp>
      <p:pic>
        <p:nvPicPr>
          <p:cNvPr id="18" name="Imagen 17">
            <a:extLst>
              <a:ext uri="{FF2B5EF4-FFF2-40B4-BE49-F238E27FC236}">
                <a16:creationId xmlns:a16="http://schemas.microsoft.com/office/drawing/2014/main" id="{8CAB8A20-91D3-4F6B-A904-ED5996FBED0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28844" y="220633"/>
            <a:ext cx="3482740" cy="8126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79612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8">
            <a:extLst>
              <a:ext uri="{FF2B5EF4-FFF2-40B4-BE49-F238E27FC236}">
                <a16:creationId xmlns:a16="http://schemas.microsoft.com/office/drawing/2014/main" id="{FC7C5791-7E92-4B46-8BB3-6A02F26C29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63802" y="5283232"/>
            <a:ext cx="8550491" cy="707886"/>
          </a:xfrm>
          <a:prstGeom prst="rect">
            <a:avLst/>
          </a:prstGeom>
          <a:noFill/>
          <a:ln w="28575">
            <a:solidFill>
              <a:srgbClr val="A5002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marL="266700" indent="-266700">
              <a:defRPr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marL="0" indent="0" algn="just">
              <a:spcAft>
                <a:spcPts val="600"/>
              </a:spcAft>
            </a:pPr>
            <a:r>
              <a:rPr lang="es-ES_tradnl" sz="2000" b="1" dirty="0">
                <a:latin typeface="Calibri" pitchFamily="34" charset="0"/>
                <a:cs typeface="Calibri" pitchFamily="34" charset="0"/>
              </a:rPr>
              <a:t>Si el proyecto no se paga a precio de mercado:  incluir regalías para el CSIC en caso de explotación (supone incluir el beneficio)</a:t>
            </a:r>
            <a:endParaRPr lang="es-ES" sz="20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Text Box 7">
            <a:extLst>
              <a:ext uri="{FF2B5EF4-FFF2-40B4-BE49-F238E27FC236}">
                <a16:creationId xmlns:a16="http://schemas.microsoft.com/office/drawing/2014/main" id="{7584BA1F-84B4-4C21-BADC-5CF53675A6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06424" y="2297663"/>
            <a:ext cx="10119795" cy="258532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xtLst/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marL="342900" indent="-342900" algn="just"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es-ES" dirty="0">
                <a:latin typeface="Calibri" panose="020F0502020204030204" pitchFamily="34" charset="0"/>
              </a:rPr>
              <a:t>El proyecto es financiado por la empresa a </a:t>
            </a:r>
            <a:r>
              <a:rPr lang="es-ES" b="1" dirty="0">
                <a:latin typeface="Calibri" panose="020F0502020204030204" pitchFamily="34" charset="0"/>
              </a:rPr>
              <a:t>precio de mercado.</a:t>
            </a:r>
            <a:endParaRPr lang="es-ES" dirty="0">
              <a:latin typeface="Calibri" panose="020F0502020204030204" pitchFamily="34" charset="0"/>
            </a:endParaRPr>
          </a:p>
          <a:p>
            <a:pPr marL="1085850" lvl="1" indent="-342900" algn="just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s-ES" i="1" dirty="0">
                <a:latin typeface="Calibri" panose="020F0502020204030204" pitchFamily="34" charset="0"/>
              </a:rPr>
              <a:t>Precio de mercado: cubre </a:t>
            </a:r>
            <a:r>
              <a:rPr lang="es-ES" b="1" i="1" dirty="0">
                <a:latin typeface="Calibri" panose="020F0502020204030204" pitchFamily="34" charset="0"/>
              </a:rPr>
              <a:t>todos los gastos </a:t>
            </a:r>
            <a:r>
              <a:rPr lang="es-ES" i="1" dirty="0">
                <a:latin typeface="Calibri" panose="020F0502020204030204" pitchFamily="34" charset="0"/>
              </a:rPr>
              <a:t>del proyecto, incluyendo </a:t>
            </a:r>
            <a:r>
              <a:rPr lang="es-ES" b="1" dirty="0">
                <a:latin typeface="Calibri" panose="020F0502020204030204" pitchFamily="34" charset="0"/>
              </a:rPr>
              <a:t>coste de personal en plantilla + beneficio</a:t>
            </a:r>
          </a:p>
          <a:p>
            <a:pPr marL="1085850" lvl="1" indent="-342900" algn="just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s-ES" i="1" dirty="0">
                <a:latin typeface="Calibri" panose="020F0502020204030204" pitchFamily="34" charset="0"/>
              </a:rPr>
              <a:t>¿Por qué </a:t>
            </a:r>
            <a:r>
              <a:rPr lang="es-ES" b="1" i="1" dirty="0">
                <a:latin typeface="Calibri" panose="020F0502020204030204" pitchFamily="34" charset="0"/>
              </a:rPr>
              <a:t>beneficios</a:t>
            </a:r>
            <a:r>
              <a:rPr lang="es-ES" i="1" dirty="0">
                <a:latin typeface="Calibri" panose="020F0502020204030204" pitchFamily="34" charset="0"/>
              </a:rPr>
              <a:t>? Ley de la Ciencia. Debemos evitar  la </a:t>
            </a:r>
            <a:r>
              <a:rPr lang="es-ES" b="1" i="1" dirty="0">
                <a:latin typeface="Calibri" panose="020F0502020204030204" pitchFamily="34" charset="0"/>
              </a:rPr>
              <a:t>competencia desleal</a:t>
            </a:r>
            <a:r>
              <a:rPr lang="es-ES" i="1" dirty="0">
                <a:latin typeface="Calibri" panose="020F0502020204030204" pitchFamily="34" charset="0"/>
              </a:rPr>
              <a:t>.</a:t>
            </a:r>
          </a:p>
          <a:p>
            <a:pPr marL="342900" indent="-342900" algn="just"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es-ES" b="1" dirty="0">
                <a:latin typeface="Calibri" panose="020F0502020204030204" pitchFamily="34" charset="0"/>
              </a:rPr>
              <a:t>Línea de investigación </a:t>
            </a:r>
            <a:r>
              <a:rPr lang="es-ES" dirty="0">
                <a:latin typeface="Calibri" panose="020F0502020204030204" pitchFamily="34" charset="0"/>
              </a:rPr>
              <a:t>propuesta por la empresa</a:t>
            </a:r>
          </a:p>
          <a:p>
            <a:pPr marL="1085850" lvl="1" indent="-342900" algn="just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s-ES" i="1" dirty="0">
                <a:latin typeface="Calibri" panose="020F0502020204030204" pitchFamily="34" charset="0"/>
              </a:rPr>
              <a:t>La empresa propone la </a:t>
            </a:r>
            <a:r>
              <a:rPr lang="es-ES" b="1" i="1" dirty="0">
                <a:latin typeface="Calibri" panose="020F0502020204030204" pitchFamily="34" charset="0"/>
              </a:rPr>
              <a:t>solución del reto tecnológico </a:t>
            </a:r>
            <a:r>
              <a:rPr lang="es-ES" i="1" dirty="0">
                <a:latin typeface="Calibri" panose="020F0502020204030204" pitchFamily="34" charset="0"/>
              </a:rPr>
              <a:t>a alcanzar y </a:t>
            </a:r>
            <a:r>
              <a:rPr lang="es-ES" b="1" i="1" dirty="0">
                <a:latin typeface="Calibri" panose="020F0502020204030204" pitchFamily="34" charset="0"/>
              </a:rPr>
              <a:t>lidera científicamente el proyecto</a:t>
            </a:r>
            <a:r>
              <a:rPr lang="es-ES" i="1" dirty="0">
                <a:latin typeface="Calibri" panose="020F0502020204030204" pitchFamily="34" charset="0"/>
              </a:rPr>
              <a:t>.</a:t>
            </a:r>
          </a:p>
        </p:txBody>
      </p:sp>
      <p:sp>
        <p:nvSpPr>
          <p:cNvPr id="8" name="Text Box 7">
            <a:extLst>
              <a:ext uri="{FF2B5EF4-FFF2-40B4-BE49-F238E27FC236}">
                <a16:creationId xmlns:a16="http://schemas.microsoft.com/office/drawing/2014/main" id="{CF832304-C5B4-421A-BEDA-8E248C4AA8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22447" y="1345747"/>
            <a:ext cx="6903265" cy="461665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s-ES" sz="2400" b="1" dirty="0">
                <a:solidFill>
                  <a:srgbClr val="C00000"/>
                </a:solidFill>
                <a:latin typeface="Calibri" panose="020F0502020204030204" pitchFamily="34" charset="0"/>
              </a:rPr>
              <a:t>CONTRATO TITULARIDAD EMPRESA</a:t>
            </a:r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43EB7222-015D-4F9F-B123-F2D0768D5B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28844" y="220633"/>
            <a:ext cx="3482740" cy="8207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9192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7">
            <a:extLst>
              <a:ext uri="{FF2B5EF4-FFF2-40B4-BE49-F238E27FC236}">
                <a16:creationId xmlns:a16="http://schemas.microsoft.com/office/drawing/2014/main" id="{82C719B7-1DE2-4A40-AA43-E544BCEB89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22447" y="1345747"/>
            <a:ext cx="6903265" cy="461665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s-ES" sz="2400" b="1" dirty="0">
                <a:solidFill>
                  <a:srgbClr val="C00000"/>
                </a:solidFill>
                <a:latin typeface="Calibri" panose="020F0502020204030204" pitchFamily="34" charset="0"/>
              </a:rPr>
              <a:t>CONTRATO TITULARIDAD COMPARTIDA</a:t>
            </a:r>
          </a:p>
        </p:txBody>
      </p:sp>
      <p:sp>
        <p:nvSpPr>
          <p:cNvPr id="5" name="Text Box 7">
            <a:extLst>
              <a:ext uri="{FF2B5EF4-FFF2-40B4-BE49-F238E27FC236}">
                <a16:creationId xmlns:a16="http://schemas.microsoft.com/office/drawing/2014/main" id="{3636022F-7A9D-4F73-AE8D-EC61C82F59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99192" y="2216709"/>
            <a:ext cx="10161575" cy="1061829"/>
          </a:xfrm>
          <a:prstGeom prst="rect">
            <a:avLst/>
          </a:prstGeom>
          <a:solidFill>
            <a:sysClr val="window" lastClr="FFFFFF">
              <a:lumMod val="95000"/>
            </a:sysClr>
          </a:solidFill>
          <a:ln>
            <a:noFill/>
          </a:ln>
          <a:extLst/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marL="342900" marR="0" lvl="0" indent="-342900" algn="just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s-E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</a:rPr>
              <a:t>El proyecto es financiado por la empresa pero </a:t>
            </a:r>
            <a:r>
              <a:rPr kumimoji="0" lang="es-ES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</a:rPr>
              <a:t>no a precio de mercado</a:t>
            </a:r>
            <a:r>
              <a:rPr kumimoji="0" lang="es-E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</a:rPr>
              <a:t>. El </a:t>
            </a:r>
            <a:r>
              <a:rPr kumimoji="0" lang="es-ES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</a:rPr>
              <a:t>CSIC asume costes de personal en plantilla</a:t>
            </a:r>
            <a:r>
              <a:rPr kumimoji="0" lang="es-E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</a:rPr>
              <a:t>.</a:t>
            </a:r>
          </a:p>
          <a:p>
            <a:pPr marL="342900" marR="0" lvl="0" indent="-342900" algn="just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s-ES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</a:rPr>
              <a:t>Línea de investigación </a:t>
            </a:r>
            <a:r>
              <a:rPr kumimoji="0" lang="es-E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</a:rPr>
              <a:t>del CSIC.</a:t>
            </a:r>
          </a:p>
        </p:txBody>
      </p:sp>
      <p:sp>
        <p:nvSpPr>
          <p:cNvPr id="7" name="Text Box 7">
            <a:extLst>
              <a:ext uri="{FF2B5EF4-FFF2-40B4-BE49-F238E27FC236}">
                <a16:creationId xmlns:a16="http://schemas.microsoft.com/office/drawing/2014/main" id="{6E1C9828-C555-48BC-B4C0-7B787B04B0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99192" y="3592797"/>
            <a:ext cx="3823728" cy="400110"/>
          </a:xfrm>
          <a:prstGeom prst="rect">
            <a:avLst/>
          </a:prstGeom>
          <a:solidFill>
            <a:srgbClr val="F8D2C8"/>
          </a:solidFill>
          <a:ln>
            <a:noFill/>
          </a:ln>
          <a:extLst/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s-ES" sz="2000" b="1" dirty="0">
                <a:solidFill>
                  <a:prstClr val="black"/>
                </a:solidFill>
                <a:latin typeface="Calibri" panose="020F0502020204030204" pitchFamily="34" charset="0"/>
              </a:rPr>
              <a:t>Explotación de los resultados </a:t>
            </a:r>
          </a:p>
        </p:txBody>
      </p:sp>
      <p:sp>
        <p:nvSpPr>
          <p:cNvPr id="8" name="Text Box 7">
            <a:extLst>
              <a:ext uri="{FF2B5EF4-FFF2-40B4-BE49-F238E27FC236}">
                <a16:creationId xmlns:a16="http://schemas.microsoft.com/office/drawing/2014/main" id="{C2E47E9C-38EF-4877-A98E-48BCFE7B2D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51025" y="4161371"/>
            <a:ext cx="9809742" cy="2246769"/>
          </a:xfrm>
          <a:prstGeom prst="rect">
            <a:avLst/>
          </a:prstGeom>
          <a:solidFill>
            <a:srgbClr val="84ACB6">
              <a:lumMod val="20000"/>
              <a:lumOff val="80000"/>
            </a:srgbClr>
          </a:solidFill>
          <a:ln>
            <a:noFill/>
          </a:ln>
          <a:extLst/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lvl="0" algn="just">
              <a:spcBef>
                <a:spcPct val="50000"/>
              </a:spcBef>
            </a:pPr>
            <a:r>
              <a:rPr lang="es-ES" kern="0" dirty="0">
                <a:solidFill>
                  <a:prstClr val="black"/>
                </a:solidFill>
                <a:latin typeface="Calibri" panose="020F0502020204030204" pitchFamily="34" charset="0"/>
              </a:rPr>
              <a:t>Ambas partes renuncian al derecho de explotación individual establecido en la legislación española (artículo 80.2. b) de la Ley de Patentes):</a:t>
            </a:r>
          </a:p>
          <a:p>
            <a:pPr marL="342900" marR="0" lvl="0" indent="-342900" algn="just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s-E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</a:rPr>
              <a:t>Si la empresa </a:t>
            </a:r>
            <a:r>
              <a:rPr kumimoji="0" lang="es-ES" sz="18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</a:rPr>
              <a:t>co-titular</a:t>
            </a:r>
            <a:r>
              <a:rPr kumimoji="0" lang="es-E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</a:rPr>
              <a:t> </a:t>
            </a:r>
            <a:r>
              <a:rPr kumimoji="0" lang="es-ES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</a:rPr>
              <a:t>SI va a explotar los resultados</a:t>
            </a:r>
            <a:r>
              <a:rPr kumimoji="0" lang="es-E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</a:rPr>
              <a:t>: acuerdo de </a:t>
            </a:r>
            <a:r>
              <a:rPr kumimoji="0" lang="es-ES" sz="1800" b="1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</a:rPr>
              <a:t>co-titularidad</a:t>
            </a:r>
            <a:r>
              <a:rPr kumimoji="0" lang="es-ES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</a:rPr>
              <a:t> y explotación de derechos</a:t>
            </a:r>
            <a:r>
              <a:rPr kumimoji="0" lang="es-E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</a:rPr>
              <a:t>. Empresa adquiere los derechos de explotación en exclusiva a cambio de una </a:t>
            </a:r>
            <a:r>
              <a:rPr kumimoji="0" lang="es-ES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</a:rPr>
              <a:t>contraprestación económica </a:t>
            </a:r>
            <a:r>
              <a:rPr kumimoji="0" lang="es-E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</a:rPr>
              <a:t>al CSIC.</a:t>
            </a:r>
          </a:p>
          <a:p>
            <a:pPr marL="342900" marR="0" lvl="0" indent="-342900" algn="just" defTabSz="91440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s-E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</a:rPr>
              <a:t>Si la empresa </a:t>
            </a:r>
            <a:r>
              <a:rPr kumimoji="0" lang="es-ES" sz="18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</a:rPr>
              <a:t>co</a:t>
            </a:r>
            <a:r>
              <a:rPr kumimoji="0" lang="es-E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</a:rPr>
              <a:t>-titular </a:t>
            </a:r>
            <a:r>
              <a:rPr kumimoji="0" lang="es-ES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</a:rPr>
              <a:t>NO va a explotar los resultados</a:t>
            </a:r>
            <a:r>
              <a:rPr kumimoji="0" lang="es-E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</a:rPr>
              <a:t>: ambos </a:t>
            </a:r>
            <a:r>
              <a:rPr kumimoji="0" lang="es-ES" sz="18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</a:rPr>
              <a:t>co</a:t>
            </a:r>
            <a:r>
              <a:rPr kumimoji="0" lang="es-E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</a:rPr>
              <a:t>-titulares colaboran para </a:t>
            </a:r>
            <a:r>
              <a:rPr kumimoji="0" lang="es-ES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</a:rPr>
              <a:t>buscar un licenciatario</a:t>
            </a:r>
            <a:r>
              <a:rPr kumimoji="0" lang="es-E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</a:rPr>
              <a:t>.</a:t>
            </a:r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A37979A2-A90D-490F-B33A-209D9EA5CC3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28844" y="220633"/>
            <a:ext cx="3482740" cy="8126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82251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7">
            <a:extLst>
              <a:ext uri="{FF2B5EF4-FFF2-40B4-BE49-F238E27FC236}">
                <a16:creationId xmlns:a16="http://schemas.microsoft.com/office/drawing/2014/main" id="{66812424-7528-4D06-A356-301DED2CF4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22447" y="1345747"/>
            <a:ext cx="6903265" cy="461665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s-ES" sz="2400" b="1" dirty="0">
                <a:solidFill>
                  <a:srgbClr val="C00000"/>
                </a:solidFill>
                <a:latin typeface="Calibri" panose="020F0502020204030204" pitchFamily="34" charset="0"/>
              </a:rPr>
              <a:t>CONTRATO TITULARIDAD DE QUIEN LO GENERE</a:t>
            </a:r>
          </a:p>
        </p:txBody>
      </p:sp>
      <p:sp>
        <p:nvSpPr>
          <p:cNvPr id="5" name="Text Box 7">
            <a:extLst>
              <a:ext uri="{FF2B5EF4-FFF2-40B4-BE49-F238E27FC236}">
                <a16:creationId xmlns:a16="http://schemas.microsoft.com/office/drawing/2014/main" id="{5BB0FC64-95D3-427F-8567-681B7AFA52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35768" y="2318544"/>
            <a:ext cx="10249096" cy="784830"/>
          </a:xfrm>
          <a:prstGeom prst="rect">
            <a:avLst/>
          </a:prstGeom>
          <a:solidFill>
            <a:sysClr val="window" lastClr="FFFFFF">
              <a:lumMod val="95000"/>
            </a:sysClr>
          </a:solidFill>
          <a:ln>
            <a:noFill/>
          </a:ln>
          <a:extLst/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</a:rPr>
              <a:t>Proyecto financiado con </a:t>
            </a:r>
            <a:r>
              <a:rPr kumimoji="0" lang="es-ES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</a:rPr>
              <a:t>fondos públicos</a:t>
            </a:r>
            <a:r>
              <a:rPr kumimoji="0" lang="es-E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</a:rPr>
              <a:t>:</a:t>
            </a:r>
          </a:p>
          <a:p>
            <a:pPr marL="1085850" marR="0" lvl="1" indent="-342900" algn="just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s-E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</a:rPr>
              <a:t>Convocatoria RETOS-colaboración, Colaboración Público-Privada (CPP), MISIONES (</a:t>
            </a:r>
            <a:r>
              <a:rPr kumimoji="0" lang="es-ES" sz="18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</a:rPr>
              <a:t>CDTi</a:t>
            </a:r>
            <a:r>
              <a:rPr kumimoji="0" lang="es-E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</a:rPr>
              <a:t>)….</a:t>
            </a:r>
          </a:p>
        </p:txBody>
      </p:sp>
      <p:sp>
        <p:nvSpPr>
          <p:cNvPr id="7" name="Text Box 7">
            <a:extLst>
              <a:ext uri="{FF2B5EF4-FFF2-40B4-BE49-F238E27FC236}">
                <a16:creationId xmlns:a16="http://schemas.microsoft.com/office/drawing/2014/main" id="{36020CE6-E527-464D-AC2D-0CDEAFD6B3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35768" y="3614506"/>
            <a:ext cx="3823728" cy="400110"/>
          </a:xfrm>
          <a:prstGeom prst="rect">
            <a:avLst/>
          </a:prstGeom>
          <a:solidFill>
            <a:srgbClr val="F8D2C8"/>
          </a:solidFill>
          <a:ln>
            <a:noFill/>
          </a:ln>
          <a:extLst/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s-ES" sz="2000" b="1" dirty="0">
                <a:solidFill>
                  <a:prstClr val="black"/>
                </a:solidFill>
                <a:latin typeface="Calibri" panose="020F0502020204030204" pitchFamily="34" charset="0"/>
              </a:rPr>
              <a:t>Explotación de los resultados </a:t>
            </a:r>
          </a:p>
        </p:txBody>
      </p:sp>
      <p:sp>
        <p:nvSpPr>
          <p:cNvPr id="8" name="Text Box 7">
            <a:extLst>
              <a:ext uri="{FF2B5EF4-FFF2-40B4-BE49-F238E27FC236}">
                <a16:creationId xmlns:a16="http://schemas.microsoft.com/office/drawing/2014/main" id="{95B40C5E-B18B-43D8-A2FC-C483B41650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93715" y="4014616"/>
            <a:ext cx="9591149" cy="2246769"/>
          </a:xfrm>
          <a:prstGeom prst="rect">
            <a:avLst/>
          </a:prstGeom>
          <a:solidFill>
            <a:srgbClr val="84ACB6">
              <a:lumMod val="20000"/>
              <a:lumOff val="80000"/>
            </a:srgbClr>
          </a:solidFill>
          <a:ln>
            <a:noFill/>
          </a:ln>
          <a:extLst/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marL="355600" marR="0" lvl="0" indent="-355600" algn="just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s-E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</a:rPr>
              <a:t>Si los resultados son del CSIC: La empresa tiene una </a:t>
            </a:r>
            <a:r>
              <a:rPr kumimoji="0" lang="es-ES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</a:rPr>
              <a:t>opción preferente de licencia </a:t>
            </a:r>
          </a:p>
          <a:p>
            <a:pPr marL="342900" lvl="0" indent="-342900" algn="just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kumimoji="0" lang="es-E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</a:rPr>
              <a:t>Si los resultados se generan de forma conjunta, </a:t>
            </a:r>
            <a:r>
              <a:rPr kumimoji="0" lang="es-ES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</a:rPr>
              <a:t>cotitularidad</a:t>
            </a:r>
            <a:r>
              <a:rPr lang="es-ES" kern="0" dirty="0">
                <a:solidFill>
                  <a:prstClr val="black"/>
                </a:solidFill>
                <a:latin typeface="Calibri" panose="020F0502020204030204" pitchFamily="34" charset="0"/>
              </a:rPr>
              <a:t>. Ambas partes renuncian al derecho de explotación individual .</a:t>
            </a:r>
            <a:endParaRPr kumimoji="0" lang="es-E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</a:endParaRP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</a:rPr>
              <a:t>       Explotación </a:t>
            </a:r>
            <a:r>
              <a:rPr kumimoji="0" lang="es-E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</a:rPr>
              <a:t>a través de: </a:t>
            </a:r>
          </a:p>
          <a:p>
            <a:pPr marL="806450" marR="0" lvl="0" indent="-263525" algn="just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es-E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</a:rPr>
              <a:t>Acuerdo de </a:t>
            </a:r>
            <a:r>
              <a:rPr kumimoji="0" lang="es-ES" sz="18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</a:rPr>
              <a:t>co</a:t>
            </a:r>
            <a:r>
              <a:rPr kumimoji="0" lang="es-E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</a:rPr>
              <a:t>-titularidad y explotación de derechos.</a:t>
            </a:r>
          </a:p>
          <a:p>
            <a:pPr marL="806450" marR="0" lvl="0" indent="-263525" algn="just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es-E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</a:rPr>
              <a:t>Licencia a un tercero</a:t>
            </a:r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81550B9B-C11D-4E38-9FD6-9621B73C4F6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28844" y="220633"/>
            <a:ext cx="3482740" cy="8126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70773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5190049C-D070-4AC5-A043-385A3EB98D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28844" y="220633"/>
            <a:ext cx="3482740" cy="812639"/>
          </a:xfrm>
          <a:prstGeom prst="rect">
            <a:avLst/>
          </a:prstGeom>
        </p:spPr>
      </p:pic>
      <p:sp>
        <p:nvSpPr>
          <p:cNvPr id="5" name="Text Box 7">
            <a:extLst>
              <a:ext uri="{FF2B5EF4-FFF2-40B4-BE49-F238E27FC236}">
                <a16:creationId xmlns:a16="http://schemas.microsoft.com/office/drawing/2014/main" id="{2CFFE5C3-9659-4B2C-83BE-7EA89833D6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22447" y="1345747"/>
            <a:ext cx="6903265" cy="461665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s-ES" sz="2400" b="1" dirty="0">
                <a:solidFill>
                  <a:srgbClr val="C00000"/>
                </a:solidFill>
                <a:latin typeface="Calibri" panose="020F0502020204030204" pitchFamily="34" charset="0"/>
              </a:rPr>
              <a:t>CONTRATO TITULARIDAD CSIC</a:t>
            </a:r>
          </a:p>
        </p:txBody>
      </p:sp>
      <p:sp>
        <p:nvSpPr>
          <p:cNvPr id="6" name="Text Box 7">
            <a:extLst>
              <a:ext uri="{FF2B5EF4-FFF2-40B4-BE49-F238E27FC236}">
                <a16:creationId xmlns:a16="http://schemas.microsoft.com/office/drawing/2014/main" id="{B86EEBEA-72B8-4CCA-A458-B3B2486E3B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1026" y="2298010"/>
            <a:ext cx="10399081" cy="369332"/>
          </a:xfrm>
          <a:prstGeom prst="rect">
            <a:avLst/>
          </a:prstGeom>
          <a:solidFill>
            <a:sysClr val="window" lastClr="FFFFFF">
              <a:lumMod val="95000"/>
            </a:sysClr>
          </a:solidFill>
          <a:ln>
            <a:noFill/>
          </a:ln>
          <a:extLst/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marL="342900" marR="0" lvl="0" indent="-342900" algn="just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s-E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</a:rPr>
              <a:t>Proyecto para la </a:t>
            </a:r>
            <a:r>
              <a:rPr kumimoji="0" lang="es-ES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</a:rPr>
              <a:t>mejora de una patente del CSIC: </a:t>
            </a:r>
            <a:r>
              <a:rPr kumimoji="0" lang="es-E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</a:rPr>
              <a:t>Las mejoras sobre la patente </a:t>
            </a:r>
            <a:r>
              <a:rPr kumimoji="0" lang="es-ES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</a:rPr>
              <a:t>pertenecen al CSIC</a:t>
            </a:r>
            <a:r>
              <a:rPr kumimoji="0" lang="es-E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</a:rPr>
              <a:t>. </a:t>
            </a:r>
          </a:p>
        </p:txBody>
      </p:sp>
      <p:sp>
        <p:nvSpPr>
          <p:cNvPr id="8" name="Text Box 7">
            <a:extLst>
              <a:ext uri="{FF2B5EF4-FFF2-40B4-BE49-F238E27FC236}">
                <a16:creationId xmlns:a16="http://schemas.microsoft.com/office/drawing/2014/main" id="{65FDB603-9DA2-4FCB-B9B7-A1847B3E9C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1026" y="3228945"/>
            <a:ext cx="3823728" cy="400110"/>
          </a:xfrm>
          <a:prstGeom prst="rect">
            <a:avLst/>
          </a:prstGeom>
          <a:solidFill>
            <a:srgbClr val="F8D2C8"/>
          </a:solidFill>
          <a:ln>
            <a:noFill/>
          </a:ln>
          <a:extLst/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s-ES" sz="2000" b="1" dirty="0">
                <a:solidFill>
                  <a:prstClr val="black"/>
                </a:solidFill>
                <a:latin typeface="Calibri" panose="020F0502020204030204" pitchFamily="34" charset="0"/>
              </a:rPr>
              <a:t>Explotación de los resultados </a:t>
            </a:r>
          </a:p>
        </p:txBody>
      </p:sp>
      <p:sp>
        <p:nvSpPr>
          <p:cNvPr id="9" name="Text Box 7">
            <a:extLst>
              <a:ext uri="{FF2B5EF4-FFF2-40B4-BE49-F238E27FC236}">
                <a16:creationId xmlns:a16="http://schemas.microsoft.com/office/drawing/2014/main" id="{04E07FFA-32DB-4F94-8788-101F599CDF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64693" y="3635254"/>
            <a:ext cx="9695414" cy="1200329"/>
          </a:xfrm>
          <a:prstGeom prst="rect">
            <a:avLst/>
          </a:prstGeom>
          <a:solidFill>
            <a:srgbClr val="84ACB6">
              <a:lumMod val="20000"/>
              <a:lumOff val="80000"/>
            </a:srgbClr>
          </a:solidFill>
          <a:ln>
            <a:noFill/>
          </a:ln>
          <a:extLst/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marL="355600" marR="0" lvl="0" indent="-355600" algn="just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s-ES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</a:rPr>
              <a:t>Opción preferente de licencia </a:t>
            </a:r>
            <a:r>
              <a:rPr kumimoji="0" lang="es-E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</a:rPr>
              <a:t>para la empresa</a:t>
            </a:r>
          </a:p>
          <a:p>
            <a:pPr marL="342900" marR="0" lvl="0" indent="-342900" algn="just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s-E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</a:rPr>
              <a:t>Si la empresa finalmente no licencia la patente </a:t>
            </a:r>
            <a:r>
              <a:rPr kumimoji="0" lang="es-ES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</a:rPr>
              <a:t>el CSIC podrá buscar a un tercero.</a:t>
            </a: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       </a:t>
            </a:r>
            <a:r>
              <a:rPr kumimoji="0" lang="es-ES_tradnl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Se</a:t>
            </a:r>
            <a:r>
              <a:rPr kumimoji="0" lang="es-ES_tradnl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 evita el bloqueo </a:t>
            </a:r>
            <a:r>
              <a:rPr kumimoji="0" lang="es-ES_tradnl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de una tecnología del CSIC por parte de la empresa</a:t>
            </a:r>
            <a:r>
              <a:rPr kumimoji="0" lang="es-E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97651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56C61D94-C9F8-4CB4-87B4-A5BCBD4CDCEE}"/>
              </a:ext>
            </a:extLst>
          </p:cNvPr>
          <p:cNvSpPr/>
          <p:nvPr/>
        </p:nvSpPr>
        <p:spPr>
          <a:xfrm>
            <a:off x="1536192" y="2377522"/>
            <a:ext cx="9253728" cy="23385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5000"/>
              </a:lnSpc>
              <a:spcAft>
                <a:spcPts val="800"/>
              </a:spcAft>
            </a:pPr>
            <a:r>
              <a:rPr lang="es-ES" kern="0" dirty="0">
                <a:solidFill>
                  <a:prstClr val="black"/>
                </a:solidFill>
                <a:latin typeface="Calibri" panose="020F0502020204030204" pitchFamily="34" charset="0"/>
              </a:rPr>
              <a:t>Primer semestre 2024, en el CSIC se firmaron 137 contratos de I+D, de los que:</a:t>
            </a:r>
          </a:p>
          <a:p>
            <a:pPr marL="742950" lvl="1" indent="-285750">
              <a:lnSpc>
                <a:spcPct val="105000"/>
              </a:lnSpc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es-ES" kern="0" dirty="0">
                <a:solidFill>
                  <a:prstClr val="black"/>
                </a:solidFill>
                <a:latin typeface="Calibri" panose="020F0502020204030204" pitchFamily="34" charset="0"/>
              </a:rPr>
              <a:t>67 Titularidad Compartida CSIC-Empresa (49%)</a:t>
            </a:r>
          </a:p>
          <a:p>
            <a:pPr marL="742950" lvl="1" indent="-285750">
              <a:lnSpc>
                <a:spcPct val="105000"/>
              </a:lnSpc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es-ES" kern="0" dirty="0">
                <a:solidFill>
                  <a:prstClr val="black"/>
                </a:solidFill>
                <a:latin typeface="Calibri" panose="020F0502020204030204" pitchFamily="34" charset="0"/>
              </a:rPr>
              <a:t>38 Titularidad Empresa (28%)</a:t>
            </a:r>
          </a:p>
          <a:p>
            <a:pPr marL="742950" lvl="1" indent="-285750">
              <a:lnSpc>
                <a:spcPct val="105000"/>
              </a:lnSpc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es-ES" kern="0" dirty="0">
                <a:solidFill>
                  <a:prstClr val="black"/>
                </a:solidFill>
                <a:latin typeface="Calibri" panose="020F0502020204030204" pitchFamily="34" charset="0"/>
              </a:rPr>
              <a:t>19 Titularidad para quien lo genere (14%)</a:t>
            </a:r>
          </a:p>
          <a:p>
            <a:pPr marL="742950" lvl="1" indent="-285750">
              <a:lnSpc>
                <a:spcPct val="105000"/>
              </a:lnSpc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es-ES" kern="0" dirty="0">
                <a:solidFill>
                  <a:prstClr val="black"/>
                </a:solidFill>
                <a:latin typeface="Calibri" panose="020F0502020204030204" pitchFamily="34" charset="0"/>
              </a:rPr>
              <a:t>13 Titularidad CSIC (9%)</a:t>
            </a:r>
          </a:p>
          <a:p>
            <a:pPr marL="457200">
              <a:lnSpc>
                <a:spcPct val="105000"/>
              </a:lnSpc>
              <a:spcAft>
                <a:spcPts val="800"/>
              </a:spcAft>
            </a:pPr>
            <a:r>
              <a:rPr lang="es-ES" kern="0" dirty="0">
                <a:solidFill>
                  <a:prstClr val="black"/>
                </a:solidFill>
                <a:latin typeface="Calibri" panose="020F0502020204030204" pitchFamily="34" charset="0"/>
              </a:rPr>
              <a:t>Por tanto, </a:t>
            </a:r>
            <a:r>
              <a:rPr lang="es-ES" b="1" kern="0" dirty="0">
                <a:solidFill>
                  <a:srgbClr val="C00000"/>
                </a:solidFill>
                <a:latin typeface="Calibri" panose="020F0502020204030204" pitchFamily="34" charset="0"/>
              </a:rPr>
              <a:t>únicamente el 28% de los contratos de I+D fueron de titularidad empresa</a:t>
            </a:r>
            <a:endParaRPr lang="es-ES" kern="0" dirty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5" name="Text Box 7">
            <a:extLst>
              <a:ext uri="{FF2B5EF4-FFF2-40B4-BE49-F238E27FC236}">
                <a16:creationId xmlns:a16="http://schemas.microsoft.com/office/drawing/2014/main" id="{BEBD37F4-C53D-458B-A363-AE44240A21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40151" y="1528627"/>
            <a:ext cx="8348017" cy="461665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s-ES" sz="2400" b="1" dirty="0">
                <a:solidFill>
                  <a:srgbClr val="C00000"/>
                </a:solidFill>
                <a:latin typeface="Calibri" panose="020F0502020204030204" pitchFamily="34" charset="0"/>
              </a:rPr>
              <a:t>¿Qué tipo de contrato de I+D es el que más se firma en el CSIC?</a:t>
            </a: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FA0CED0F-1E6B-4D1E-AF18-37C0F150A5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28844" y="220633"/>
            <a:ext cx="3482740" cy="8126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78519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6E24701-A32B-4FF4-968F-20E4E4C18A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27632" y="2011680"/>
            <a:ext cx="9500616" cy="2468879"/>
          </a:xfrm>
        </p:spPr>
        <p:txBody>
          <a:bodyPr>
            <a:normAutofit fontScale="90000"/>
          </a:bodyPr>
          <a:lstStyle/>
          <a:p>
            <a:pPr algn="ctr">
              <a:spcAft>
                <a:spcPts val="600"/>
              </a:spcAft>
            </a:pPr>
            <a:r>
              <a:rPr lang="es-ES" u="sng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DEBATE</a:t>
            </a:r>
            <a:br>
              <a:rPr lang="es-ES" sz="2200" u="sng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es-ES" sz="2200" u="sng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s-ES" sz="4000" dirty="0">
                <a:latin typeface="Calibri" panose="020F0502020204030204" pitchFamily="34" charset="0"/>
                <a:cs typeface="Calibri" panose="020F0502020204030204" pitchFamily="34" charset="0"/>
              </a:rPr>
              <a:t>Puesta en común de las diferentes estrategias en la negociación de la titularidad de los resultados de un contrato de I+D 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D5AA6847-34AF-4BBF-81CC-9E43AF4123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28844" y="220633"/>
            <a:ext cx="3482740" cy="8126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52376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7">
            <a:extLst>
              <a:ext uri="{FF2B5EF4-FFF2-40B4-BE49-F238E27FC236}">
                <a16:creationId xmlns:a16="http://schemas.microsoft.com/office/drawing/2014/main" id="{14AC7941-EDFD-48B2-BE2A-1A3A04D68A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79617" y="1139561"/>
            <a:ext cx="10374125" cy="461665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s-ES" sz="2400" b="1" dirty="0">
                <a:solidFill>
                  <a:srgbClr val="C00000"/>
                </a:solidFill>
                <a:latin typeface="Calibri" panose="020F0502020204030204" pitchFamily="34" charset="0"/>
              </a:rPr>
              <a:t>NEGOCIACIÓN DE LOS CONTRATOS DE LICENCIA</a:t>
            </a: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6E0C6782-6A43-4EF1-9D2C-978B07218372}"/>
              </a:ext>
            </a:extLst>
          </p:cNvPr>
          <p:cNvSpPr/>
          <p:nvPr/>
        </p:nvSpPr>
        <p:spPr>
          <a:xfrm>
            <a:off x="1179618" y="1750457"/>
            <a:ext cx="1037412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>
              <a:spcBef>
                <a:spcPct val="0"/>
              </a:spcBef>
              <a:spcAft>
                <a:spcPts val="600"/>
              </a:spcAft>
            </a:pPr>
            <a:r>
              <a:rPr lang="es-ES" sz="2200" u="sng" dirty="0">
                <a:solidFill>
                  <a:srgbClr val="99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Alcance de la licencia</a:t>
            </a:r>
            <a:r>
              <a:rPr lang="es-ES" sz="2200" dirty="0">
                <a:solidFill>
                  <a:srgbClr val="99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s-ES" sz="2200" dirty="0">
                <a:latin typeface="Calibri" panose="020F0502020204030204" pitchFamily="34" charset="0"/>
                <a:cs typeface="Calibri" panose="020F0502020204030204" pitchFamily="34" charset="0"/>
              </a:rPr>
              <a:t>Á</a:t>
            </a:r>
            <a:r>
              <a:rPr lang="es-ES" sz="22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mbito territorial según capacidad de explotación del licenciatario: España, Europa, todo el mundo.</a:t>
            </a:r>
            <a:endParaRPr lang="es-ES" sz="2200" u="sng" dirty="0">
              <a:solidFill>
                <a:srgbClr val="99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Text Box 4">
            <a:extLst>
              <a:ext uri="{FF2B5EF4-FFF2-40B4-BE49-F238E27FC236}">
                <a16:creationId xmlns:a16="http://schemas.microsoft.com/office/drawing/2014/main" id="{D4EE5108-0E56-4316-BE95-B66450B41D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36132" y="4686861"/>
            <a:ext cx="10616184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55600" indent="-355600">
              <a:defRPr>
                <a:solidFill>
                  <a:schemeClr val="tx1"/>
                </a:solidFill>
                <a:latin typeface="Times" pitchFamily="18" charset="0"/>
              </a:defRPr>
            </a:lvl1pPr>
            <a:lvl2pPr marL="812800" indent="-355600">
              <a:defRPr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algn="just" fontAlgn="base">
              <a:spcBef>
                <a:spcPct val="5000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es-ES" sz="20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El CSIC puede solicitar aquellos países en los que la empresa no esté interesada en extender la protección: </a:t>
            </a:r>
          </a:p>
          <a:p>
            <a:pPr lvl="1" algn="just" fontAlgn="base">
              <a:spcBef>
                <a:spcPct val="50000"/>
              </a:spcBef>
              <a:spcAft>
                <a:spcPct val="0"/>
              </a:spcAft>
              <a:buFont typeface="Courier New" pitchFamily="49" charset="0"/>
              <a:buChar char="o"/>
            </a:pPr>
            <a:r>
              <a:rPr lang="es-ES" sz="20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El CSIC podrá licenciar los derechos de explotación en ese país a un tercero.</a:t>
            </a:r>
          </a:p>
          <a:p>
            <a:pPr algn="just" fontAlgn="base">
              <a:spcBef>
                <a:spcPct val="5000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es-ES" sz="20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¡CUIDADO!, en aquellos países en los que no se extienda la patente cualquier empresa podrá explotar la tecnología, incluyendo la licenciataria. </a:t>
            </a:r>
          </a:p>
        </p:txBody>
      </p:sp>
      <p:grpSp>
        <p:nvGrpSpPr>
          <p:cNvPr id="7" name="64 Grupo">
            <a:extLst>
              <a:ext uri="{FF2B5EF4-FFF2-40B4-BE49-F238E27FC236}">
                <a16:creationId xmlns:a16="http://schemas.microsoft.com/office/drawing/2014/main" id="{B299353B-BA29-4DA9-A2A3-C43CAC56B804}"/>
              </a:ext>
            </a:extLst>
          </p:cNvPr>
          <p:cNvGrpSpPr>
            <a:grpSpLocks/>
          </p:cNvGrpSpPr>
          <p:nvPr/>
        </p:nvGrpSpPr>
        <p:grpSpPr bwMode="auto">
          <a:xfrm>
            <a:off x="1846541" y="2669129"/>
            <a:ext cx="8498918" cy="1804564"/>
            <a:chOff x="105500" y="2618204"/>
            <a:chExt cx="8498960" cy="1804563"/>
          </a:xfrm>
        </p:grpSpPr>
        <p:sp>
          <p:nvSpPr>
            <p:cNvPr id="8" name="Line 6">
              <a:extLst>
                <a:ext uri="{FF2B5EF4-FFF2-40B4-BE49-F238E27FC236}">
                  <a16:creationId xmlns:a16="http://schemas.microsoft.com/office/drawing/2014/main" id="{B661776D-DD4A-4AF2-A352-E5A8715EDE2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76300" y="3438517"/>
              <a:ext cx="0" cy="503238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E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cs typeface="Calibri" pitchFamily="34" charset="0"/>
              </a:endParaRPr>
            </a:p>
          </p:txBody>
        </p:sp>
        <p:sp>
          <p:nvSpPr>
            <p:cNvPr id="9" name="Text Box 7">
              <a:extLst>
                <a:ext uri="{FF2B5EF4-FFF2-40B4-BE49-F238E27FC236}">
                  <a16:creationId xmlns:a16="http://schemas.microsoft.com/office/drawing/2014/main" id="{32BAA424-3C84-4362-94CC-015AA26AA81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500" y="2618204"/>
              <a:ext cx="2034161" cy="707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" sz="2000" b="0" i="0" u="none" strike="noStrike" kern="0" cap="none" spc="0" normalizeH="0" baseline="0" noProof="0" dirty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itchFamily="34" charset="0"/>
                </a:rPr>
                <a:t>Solicitud de patente española</a:t>
              </a:r>
            </a:p>
          </p:txBody>
        </p:sp>
        <p:sp>
          <p:nvSpPr>
            <p:cNvPr id="10" name="Line 8">
              <a:extLst>
                <a:ext uri="{FF2B5EF4-FFF2-40B4-BE49-F238E27FC236}">
                  <a16:creationId xmlns:a16="http://schemas.microsoft.com/office/drawing/2014/main" id="{29C30121-6980-4E8C-914A-5554C64C1C2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24237" y="3438517"/>
              <a:ext cx="0" cy="503238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E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cs typeface="Calibri" pitchFamily="34" charset="0"/>
              </a:endParaRPr>
            </a:p>
          </p:txBody>
        </p:sp>
        <p:sp>
          <p:nvSpPr>
            <p:cNvPr id="11" name="Text Box 9">
              <a:extLst>
                <a:ext uri="{FF2B5EF4-FFF2-40B4-BE49-F238E27FC236}">
                  <a16:creationId xmlns:a16="http://schemas.microsoft.com/office/drawing/2014/main" id="{C0EA1E38-4D33-4DFC-B98D-0E9422EA5E6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16648" y="2661003"/>
              <a:ext cx="1211591" cy="707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" sz="2000" b="0" i="0" u="none" strike="noStrike" kern="0" cap="none" spc="0" normalizeH="0" baseline="0" noProof="0" dirty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itchFamily="34" charset="0"/>
                </a:rPr>
                <a:t>Solicitud PCT</a:t>
              </a:r>
            </a:p>
          </p:txBody>
        </p:sp>
        <p:sp>
          <p:nvSpPr>
            <p:cNvPr id="12" name="Line 10">
              <a:extLst>
                <a:ext uri="{FF2B5EF4-FFF2-40B4-BE49-F238E27FC236}">
                  <a16:creationId xmlns:a16="http://schemas.microsoft.com/office/drawing/2014/main" id="{534E6113-B479-44AD-AB38-4055D61A285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197730" y="3436930"/>
              <a:ext cx="0" cy="503237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E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cs typeface="Calibri" pitchFamily="34" charset="0"/>
              </a:endParaRPr>
            </a:p>
          </p:txBody>
        </p:sp>
        <p:sp>
          <p:nvSpPr>
            <p:cNvPr id="13" name="Text Box 11">
              <a:extLst>
                <a:ext uri="{FF2B5EF4-FFF2-40B4-BE49-F238E27FC236}">
                  <a16:creationId xmlns:a16="http://schemas.microsoft.com/office/drawing/2014/main" id="{5FD1CC47-5F72-4B5D-A0B7-A166E7F3053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972174" y="2694548"/>
              <a:ext cx="2632286" cy="707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" sz="2000" b="0" i="0" u="none" strike="noStrike" kern="0" cap="none" spc="0" normalizeH="0" baseline="0" noProof="0" dirty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itchFamily="34" charset="0"/>
                </a:rPr>
                <a:t>Entrada en fases nacionales/regionales</a:t>
              </a:r>
            </a:p>
          </p:txBody>
        </p:sp>
        <p:sp>
          <p:nvSpPr>
            <p:cNvPr id="14" name="Text Box 16">
              <a:extLst>
                <a:ext uri="{FF2B5EF4-FFF2-40B4-BE49-F238E27FC236}">
                  <a16:creationId xmlns:a16="http://schemas.microsoft.com/office/drawing/2014/main" id="{D7B07989-22AF-48A3-B6FA-41904F68284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31837" y="4086217"/>
              <a:ext cx="287338" cy="336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itchFamily="34" charset="0"/>
                </a:rPr>
                <a:t>0</a:t>
              </a:r>
            </a:p>
          </p:txBody>
        </p:sp>
        <p:sp>
          <p:nvSpPr>
            <p:cNvPr id="15" name="Text Box 17">
              <a:extLst>
                <a:ext uri="{FF2B5EF4-FFF2-40B4-BE49-F238E27FC236}">
                  <a16:creationId xmlns:a16="http://schemas.microsoft.com/office/drawing/2014/main" id="{1768F12D-B972-4FBB-910D-43244994372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08336" y="4086217"/>
              <a:ext cx="431802" cy="336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itchFamily="34" charset="0"/>
                </a:rPr>
                <a:t>12</a:t>
              </a:r>
            </a:p>
          </p:txBody>
        </p:sp>
        <p:sp>
          <p:nvSpPr>
            <p:cNvPr id="16" name="Text Box 18">
              <a:extLst>
                <a:ext uri="{FF2B5EF4-FFF2-40B4-BE49-F238E27FC236}">
                  <a16:creationId xmlns:a16="http://schemas.microsoft.com/office/drawing/2014/main" id="{3C868693-3E6F-4B53-8D72-B732C4EA102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980242" y="4086217"/>
              <a:ext cx="431802" cy="336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itchFamily="34" charset="0"/>
                </a:rPr>
                <a:t>30</a:t>
              </a:r>
            </a:p>
          </p:txBody>
        </p:sp>
        <p:sp>
          <p:nvSpPr>
            <p:cNvPr id="17" name="Text Box 19">
              <a:extLst>
                <a:ext uri="{FF2B5EF4-FFF2-40B4-BE49-F238E27FC236}">
                  <a16:creationId xmlns:a16="http://schemas.microsoft.com/office/drawing/2014/main" id="{3A7A4134-23DA-40E3-BFBF-F75D61C0F59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412044" y="4086217"/>
              <a:ext cx="720729" cy="336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itchFamily="34" charset="0"/>
                </a:rPr>
                <a:t>meses</a:t>
              </a:r>
            </a:p>
          </p:txBody>
        </p:sp>
        <p:grpSp>
          <p:nvGrpSpPr>
            <p:cNvPr id="18" name="Group 20">
              <a:extLst>
                <a:ext uri="{FF2B5EF4-FFF2-40B4-BE49-F238E27FC236}">
                  <a16:creationId xmlns:a16="http://schemas.microsoft.com/office/drawing/2014/main" id="{BCB6C466-96A5-499C-9ABF-97AC101B11E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076298" y="3870317"/>
              <a:ext cx="6696075" cy="215900"/>
              <a:chOff x="703" y="2205"/>
              <a:chExt cx="4218" cy="136"/>
            </a:xfrm>
          </p:grpSpPr>
          <p:sp>
            <p:nvSpPr>
              <p:cNvPr id="20" name="Line 21">
                <a:extLst>
                  <a:ext uri="{FF2B5EF4-FFF2-40B4-BE49-F238E27FC236}">
                    <a16:creationId xmlns:a16="http://schemas.microsoft.com/office/drawing/2014/main" id="{D04335C0-151D-445E-AB7C-D3698D6AED0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03" y="2251"/>
                <a:ext cx="0" cy="9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ES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itchFamily="34" charset="0"/>
                </a:endParaRPr>
              </a:p>
            </p:txBody>
          </p:sp>
          <p:sp>
            <p:nvSpPr>
              <p:cNvPr id="21" name="Line 22">
                <a:extLst>
                  <a:ext uri="{FF2B5EF4-FFF2-40B4-BE49-F238E27FC236}">
                    <a16:creationId xmlns:a16="http://schemas.microsoft.com/office/drawing/2014/main" id="{BCC79CE2-DD91-4B15-B43B-A638370A5CC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245" y="2251"/>
                <a:ext cx="0" cy="9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ES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itchFamily="34" charset="0"/>
                </a:endParaRPr>
              </a:p>
            </p:txBody>
          </p:sp>
          <p:sp>
            <p:nvSpPr>
              <p:cNvPr id="22" name="Line 23">
                <a:extLst>
                  <a:ext uri="{FF2B5EF4-FFF2-40B4-BE49-F238E27FC236}">
                    <a16:creationId xmlns:a16="http://schemas.microsoft.com/office/drawing/2014/main" id="{C9AC9B7A-0BFB-4F53-9605-1D280143286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558" y="2251"/>
                <a:ext cx="0" cy="9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ES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itchFamily="34" charset="0"/>
                </a:endParaRPr>
              </a:p>
            </p:txBody>
          </p:sp>
          <p:sp>
            <p:nvSpPr>
              <p:cNvPr id="23" name="Line 24">
                <a:extLst>
                  <a:ext uri="{FF2B5EF4-FFF2-40B4-BE49-F238E27FC236}">
                    <a16:creationId xmlns:a16="http://schemas.microsoft.com/office/drawing/2014/main" id="{6A879D7A-8A70-40BC-9895-4BF8A3BF3D5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03" y="2296"/>
                <a:ext cx="4218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ES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itchFamily="34" charset="0"/>
                </a:endParaRPr>
              </a:p>
            </p:txBody>
          </p:sp>
          <p:sp>
            <p:nvSpPr>
              <p:cNvPr id="24" name="Line 25">
                <a:extLst>
                  <a:ext uri="{FF2B5EF4-FFF2-40B4-BE49-F238E27FC236}">
                    <a16:creationId xmlns:a16="http://schemas.microsoft.com/office/drawing/2014/main" id="{DD886411-1F2D-4313-8551-63DF74B4220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559" y="2205"/>
                <a:ext cx="0" cy="9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ES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itchFamily="34" charset="0"/>
                </a:endParaRPr>
              </a:p>
            </p:txBody>
          </p:sp>
          <p:sp>
            <p:nvSpPr>
              <p:cNvPr id="25" name="Line 26">
                <a:extLst>
                  <a:ext uri="{FF2B5EF4-FFF2-40B4-BE49-F238E27FC236}">
                    <a16:creationId xmlns:a16="http://schemas.microsoft.com/office/drawing/2014/main" id="{7FBC4B6A-45ED-4888-BC2D-CF71C67D32A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16" y="2251"/>
                <a:ext cx="0" cy="9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ES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itchFamily="34" charset="0"/>
                </a:endParaRPr>
              </a:p>
            </p:txBody>
          </p:sp>
        </p:grpSp>
        <p:sp>
          <p:nvSpPr>
            <p:cNvPr id="19" name="Text Box 27">
              <a:extLst>
                <a:ext uri="{FF2B5EF4-FFF2-40B4-BE49-F238E27FC236}">
                  <a16:creationId xmlns:a16="http://schemas.microsoft.com/office/drawing/2014/main" id="{926070E5-7048-4332-A480-9419BEDC53A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532305" y="4086217"/>
              <a:ext cx="431802" cy="336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cs typeface="Calibri" pitchFamily="34" charset="0"/>
                </a:rPr>
                <a:t>18</a:t>
              </a:r>
            </a:p>
          </p:txBody>
        </p:sp>
      </p:grpSp>
      <p:pic>
        <p:nvPicPr>
          <p:cNvPr id="26" name="Imagen 25">
            <a:extLst>
              <a:ext uri="{FF2B5EF4-FFF2-40B4-BE49-F238E27FC236}">
                <a16:creationId xmlns:a16="http://schemas.microsoft.com/office/drawing/2014/main" id="{E2793EBD-1795-4C8D-87B5-71A4A34CE36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28844" y="220633"/>
            <a:ext cx="3482740" cy="8126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4734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8017ec69-43e1-48a8-ada1-3c1184de0e56" xsi:nil="true"/>
    <lcf76f155ced4ddcb4097134ff3c332f xmlns="02e4e442-357f-4d53-ba58-f6f3009eb841">
      <Terms xmlns="http://schemas.microsoft.com/office/infopath/2007/PartnerControls"/>
    </lcf76f155ced4ddcb4097134ff3c332f>
    <_Flow_SignoffStatus xmlns="02e4e442-357f-4d53-ba58-f6f3009eb841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CC396BB63038A24E8E8106E0AF8E1FF5" ma:contentTypeVersion="21" ma:contentTypeDescription="Crear nuevo documento." ma:contentTypeScope="" ma:versionID="63cf943274b23df45e0b92ba20d43022">
  <xsd:schema xmlns:xsd="http://www.w3.org/2001/XMLSchema" xmlns:xs="http://www.w3.org/2001/XMLSchema" xmlns:p="http://schemas.microsoft.com/office/2006/metadata/properties" xmlns:ns2="02e4e442-357f-4d53-ba58-f6f3009eb841" xmlns:ns3="8017ec69-43e1-48a8-ada1-3c1184de0e56" targetNamespace="http://schemas.microsoft.com/office/2006/metadata/properties" ma:root="true" ma:fieldsID="b2de99c8693a0284d85ee98f7fe4dfc8" ns2:_="" ns3:_="">
    <xsd:import namespace="02e4e442-357f-4d53-ba58-f6f3009eb841"/>
    <xsd:import namespace="8017ec69-43e1-48a8-ada1-3c1184de0e5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_Flow_SignoffStatu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2e4e442-357f-4d53-ba58-f6f3009eb84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hidden="true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hidden="true" ma:internalName="MediaServiceOCR" ma:readOnly="true">
      <xsd:simpleType>
        <xsd:restriction base="dms:Note"/>
      </xsd:simpleType>
    </xsd:element>
    <xsd:element name="MediaServiceLocation" ma:index="15" nillable="true" ma:displayName="Location" ma:hidden="true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hidden="true" ma:internalName="MediaServiceKeyPoints" ma:readOnly="true">
      <xsd:simpleType>
        <xsd:restriction base="dms:Note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Etiquetas de imagen" ma:readOnly="false" ma:fieldId="{5cf76f15-5ced-4ddc-b409-7134ff3c332f}" ma:taxonomyMulti="true" ma:sspId="92d9e965-4325-4025-902e-c30c63b079e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_Flow_SignoffStatus" ma:index="24" nillable="true" ma:displayName="Estado de aprobación" ma:internalName="Estado_x0020_de_x0020_aprobaci_x00f3_n">
      <xsd:simpleType>
        <xsd:restriction base="dms:Text"/>
      </xsd:simpleType>
    </xsd:element>
    <xsd:element name="MediaServiceObjectDetectorVersions" ma:index="25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017ec69-43e1-48a8-ada1-3c1184de0e56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Compartido con" ma:hidden="tru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Detalles de uso compartido" ma:hidden="true" ma:internalName="SharedWithDetails" ma:readOnly="true">
      <xsd:simpleType>
        <xsd:restriction base="dms:Note"/>
      </xsd:simpleType>
    </xsd:element>
    <xsd:element name="TaxCatchAll" ma:index="23" nillable="true" ma:displayName="Taxonomy Catch All Column" ma:hidden="true" ma:list="{f47a245c-ad55-468b-9076-c5a7191eba7b}" ma:internalName="TaxCatchAll" ma:showField="CatchAllData" ma:web="8017ec69-43e1-48a8-ada1-3c1184de0e5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Tipo de contenido"/>
        <xsd:element ref="dc:title" minOccurs="0" maxOccurs="1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E948474-8B0B-4AB3-9617-35328A8C00E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1533994-7FA3-4043-B25D-DA28D709953C}">
  <ds:schemaRefs>
    <ds:schemaRef ds:uri="http://schemas.microsoft.com/office/2006/documentManagement/types"/>
    <ds:schemaRef ds:uri="http://purl.org/dc/dcmitype/"/>
    <ds:schemaRef ds:uri="http://schemas.openxmlformats.org/package/2006/metadata/core-properties"/>
    <ds:schemaRef ds:uri="http://purl.org/dc/elements/1.1/"/>
    <ds:schemaRef ds:uri="http://purl.org/dc/terms/"/>
    <ds:schemaRef ds:uri="http://www.w3.org/XML/1998/namespace"/>
    <ds:schemaRef ds:uri="http://schemas.microsoft.com/office/2006/metadata/properties"/>
    <ds:schemaRef ds:uri="http://schemas.microsoft.com/office/infopath/2007/PartnerControls"/>
    <ds:schemaRef ds:uri="8017ec69-43e1-48a8-ada1-3c1184de0e56"/>
    <ds:schemaRef ds:uri="02e4e442-357f-4d53-ba58-f6f3009eb841"/>
  </ds:schemaRefs>
</ds:datastoreItem>
</file>

<file path=customXml/itemProps3.xml><?xml version="1.0" encoding="utf-8"?>
<ds:datastoreItem xmlns:ds="http://schemas.openxmlformats.org/officeDocument/2006/customXml" ds:itemID="{F0EA6F31-1001-470D-A769-869E57817EA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2e4e442-357f-4d53-ba58-f6f3009eb841"/>
    <ds:schemaRef ds:uri="8017ec69-43e1-48a8-ada1-3c1184de0e5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324</TotalTime>
  <Words>1167</Words>
  <Application>Microsoft Office PowerPoint</Application>
  <PresentationFormat>Panorámica</PresentationFormat>
  <Paragraphs>101</Paragraphs>
  <Slides>16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25" baseType="lpstr">
      <vt:lpstr>Aptos</vt:lpstr>
      <vt:lpstr>Aptos Display</vt:lpstr>
      <vt:lpstr>Arial</vt:lpstr>
      <vt:lpstr>Barlow Condensed</vt:lpstr>
      <vt:lpstr>Calibri</vt:lpstr>
      <vt:lpstr>Courier New</vt:lpstr>
      <vt:lpstr>Times New Roman</vt:lpstr>
      <vt:lpstr>Wingdings</vt:lpstr>
      <vt:lpstr>Tema de Office</vt:lpstr>
      <vt:lpstr>Estrategia en la negociación de contratos de I+D y contratos de licencia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DEBATE  Puesta en común de las diferentes estrategias en la negociación de la titularidad de los resultados de un contrato de I+D </vt:lpstr>
      <vt:lpstr>Presentación de PowerPoint</vt:lpstr>
      <vt:lpstr>Presentación de PowerPoint</vt:lpstr>
      <vt:lpstr>DEBATE  Alcance territorial de la licencia / extensión internacional de la patente / pago de regalías por territorios</vt:lpstr>
      <vt:lpstr>Presentación de PowerPoint</vt:lpstr>
      <vt:lpstr>Presentación de PowerPoint</vt:lpstr>
      <vt:lpstr>Presentación de PowerPoint</vt:lpstr>
      <vt:lpstr>Presentación de PowerPoint</vt:lpstr>
      <vt:lpstr>DEBATE  Responsabilidad frente a la explotación / mejoras y perfeccionamientos/ sublicencias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Ángela González Moreno</dc:creator>
  <cp:lastModifiedBy>Arturo Javier Maira Vidal</cp:lastModifiedBy>
  <cp:revision>20</cp:revision>
  <dcterms:created xsi:type="dcterms:W3CDTF">2024-10-23T14:15:33Z</dcterms:created>
  <dcterms:modified xsi:type="dcterms:W3CDTF">2024-11-11T22:55:10Z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0x010100CC396BB63038A24E8E8106E0AF8E1FF5</vt:lpwstr>
  </property>
</Properties>
</file>