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eg"/>
  <Override PartName="/ppt/media/image96.jpg" ContentType="image/jpeg"/>
  <Override PartName="/ppt/media/image97.jpg" ContentType="image/jpeg"/>
  <Override PartName="/ppt/media/image1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78" r:id="rId6"/>
    <p:sldId id="259" r:id="rId7"/>
    <p:sldId id="272" r:id="rId8"/>
    <p:sldId id="273" r:id="rId9"/>
    <p:sldId id="257" r:id="rId10"/>
    <p:sldId id="260" r:id="rId11"/>
    <p:sldId id="261" r:id="rId12"/>
    <p:sldId id="262" r:id="rId13"/>
    <p:sldId id="263" r:id="rId14"/>
    <p:sldId id="264" r:id="rId15"/>
    <p:sldId id="280" r:id="rId16"/>
    <p:sldId id="281" r:id="rId17"/>
    <p:sldId id="265" r:id="rId18"/>
    <p:sldId id="266" r:id="rId19"/>
    <p:sldId id="267" r:id="rId20"/>
    <p:sldId id="279" r:id="rId21"/>
    <p:sldId id="268" r:id="rId22"/>
    <p:sldId id="269" r:id="rId23"/>
    <p:sldId id="270" r:id="rId24"/>
    <p:sldId id="271" r:id="rId25"/>
    <p:sldId id="276" r:id="rId26"/>
    <p:sldId id="274" r:id="rId27"/>
    <p:sldId id="275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7B7"/>
    <a:srgbClr val="D343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5" autoAdjust="0"/>
    <p:restoredTop sz="95748" autoAdjust="0"/>
  </p:normalViewPr>
  <p:slideViewPr>
    <p:cSldViewPr>
      <p:cViewPr varScale="1">
        <p:scale>
          <a:sx n="76" d="100"/>
          <a:sy n="76" d="100"/>
        </p:scale>
        <p:origin x="43" y="4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50" y="6350"/>
            <a:ext cx="12186285" cy="1433830"/>
          </a:xfrm>
          <a:custGeom>
            <a:avLst/>
            <a:gdLst/>
            <a:ahLst/>
            <a:cxnLst/>
            <a:rect l="l" t="t" r="r" b="b"/>
            <a:pathLst>
              <a:path w="12186285" h="1433830">
                <a:moveTo>
                  <a:pt x="12185764" y="0"/>
                </a:moveTo>
                <a:lnTo>
                  <a:pt x="0" y="0"/>
                </a:lnTo>
                <a:lnTo>
                  <a:pt x="0" y="1433652"/>
                </a:lnTo>
                <a:lnTo>
                  <a:pt x="12185764" y="1433652"/>
                </a:lnTo>
                <a:lnTo>
                  <a:pt x="12185764" y="0"/>
                </a:lnTo>
                <a:close/>
              </a:path>
            </a:pathLst>
          </a:custGeom>
          <a:solidFill>
            <a:srgbClr val="447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0" y="6363004"/>
            <a:ext cx="12186285" cy="495300"/>
          </a:xfrm>
          <a:custGeom>
            <a:avLst/>
            <a:gdLst/>
            <a:ahLst/>
            <a:cxnLst/>
            <a:rect l="l" t="t" r="r" b="b"/>
            <a:pathLst>
              <a:path w="12186285" h="495300">
                <a:moveTo>
                  <a:pt x="12185764" y="0"/>
                </a:moveTo>
                <a:lnTo>
                  <a:pt x="0" y="0"/>
                </a:lnTo>
                <a:lnTo>
                  <a:pt x="0" y="494995"/>
                </a:lnTo>
                <a:lnTo>
                  <a:pt x="12185764" y="494995"/>
                </a:lnTo>
                <a:lnTo>
                  <a:pt x="12185764" y="0"/>
                </a:lnTo>
                <a:close/>
              </a:path>
            </a:pathLst>
          </a:custGeom>
          <a:solidFill>
            <a:srgbClr val="D34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15028" y="468003"/>
            <a:ext cx="1003327" cy="6349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360" y="593037"/>
            <a:ext cx="848995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4535" y="1975479"/>
            <a:ext cx="7969884" cy="3103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ccesscat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5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hyperlink" Target="https://accesscat.net/es/catalogo" TargetMode="External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79.png"/><Relationship Id="rId18" Type="http://schemas.openxmlformats.org/officeDocument/2006/relationships/image" Target="../media/image4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1.png"/><Relationship Id="rId17" Type="http://schemas.openxmlformats.org/officeDocument/2006/relationships/image" Target="../media/image94.png"/><Relationship Id="rId2" Type="http://schemas.openxmlformats.org/officeDocument/2006/relationships/image" Target="../media/image82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5" Type="http://schemas.openxmlformats.org/officeDocument/2006/relationships/image" Target="../media/image92.png"/><Relationship Id="rId10" Type="http://schemas.openxmlformats.org/officeDocument/2006/relationships/image" Target="../media/image81.png"/><Relationship Id="rId19" Type="http://schemas.openxmlformats.org/officeDocument/2006/relationships/image" Target="../media/image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hyperlink" Target="https://accesscat.net/es/catalog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http://www.mapacces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6.jpg"/><Relationship Id="rId7" Type="http://schemas.openxmlformats.org/officeDocument/2006/relationships/image" Target="../media/image98.png"/><Relationship Id="rId2" Type="http://schemas.openxmlformats.org/officeDocument/2006/relationships/hyperlink" Target="https://accesscat.net/es/servicio/capsulas-15x15-el-noviembre-de-la-accesibilid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cesscat.net/es/articulo/investigacion-y-mercado-los-miembros-de-la-red-accesscat-empiezan-una-formacion-para-ser" TargetMode="External"/><Relationship Id="rId5" Type="http://schemas.openxmlformats.org/officeDocument/2006/relationships/image" Target="../media/image97.jpg"/><Relationship Id="rId4" Type="http://schemas.openxmlformats.org/officeDocument/2006/relationships/hyperlink" Target="https://accesscat.net/es/article/6x15" TargetMode="Externa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cat.net/es/articulo/se-abre-la-i-convocatoria-de-soluciones-disruptivas-de-la-red-accesscat" TargetMode="External"/><Relationship Id="rId2" Type="http://schemas.openxmlformats.org/officeDocument/2006/relationships/hyperlink" Target="https://accesscat.net/ca/solucions-disruptives-2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s://accesscat.net/es/articulo/accessibility-solutions-awards-la-red-accesscat-destinara-40000eu-financiar-dos-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ccesscat.net/es/articulo/accesscat-participara-en-la-noche-de-la-investigacion-2024-con-siete-grupos-de-la-red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accesscat.net/ca/convocatoria-sensibilitzacio-2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hyperlink" Target="https://accesscat.net/es/articulo/como-hacemos-una-universidad-mas-accesible" TargetMode="External"/><Relationship Id="rId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ccesscat.net/es/articulo/investigadoras-de-accesscat-participan-en-la-principal-feria-de-accesibilidad-los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accesscat.net/ca/convocatoria-missions-internacionals-2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hyperlink" Target="https://accesscat.net/es/articulo/transmedia-catalonia-participa-en-el-4o-foro-sobre-metaverso-de-la-itu-agencia-de" TargetMode="External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hyperlink" Target="https://accesscat.net/ca/convocatoria-estandarditzacio-2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0.jpg"/><Relationship Id="rId7" Type="http://schemas.openxmlformats.org/officeDocument/2006/relationships/image" Target="../media/image112.png"/><Relationship Id="rId2" Type="http://schemas.openxmlformats.org/officeDocument/2006/relationships/hyperlink" Target="https://accesscat.net/es/smart-city-programa-2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ositori.upf.edu/handle/10230/58366" TargetMode="External"/><Relationship Id="rId5" Type="http://schemas.openxmlformats.org/officeDocument/2006/relationships/image" Target="../media/image111.jpeg"/><Relationship Id="rId4" Type="http://schemas.openxmlformats.org/officeDocument/2006/relationships/hyperlink" Target="https://accesscat.net/es/articulo/videojuegos-accesibles-y-transformadores-de-la-mano-de-accesscat-en-el-saga" TargetMode="Externa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-nc-nd/4.0/deed.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xarxa.accesscat@uab.cat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png"/><Relationship Id="rId18" Type="http://schemas.openxmlformats.org/officeDocument/2006/relationships/image" Target="../media/image38.jpg"/><Relationship Id="rId26" Type="http://schemas.openxmlformats.org/officeDocument/2006/relationships/image" Target="../media/image5.png"/><Relationship Id="rId3" Type="http://schemas.openxmlformats.org/officeDocument/2006/relationships/image" Target="../media/image23.jpg"/><Relationship Id="rId21" Type="http://schemas.openxmlformats.org/officeDocument/2006/relationships/image" Target="../media/image41.jpg"/><Relationship Id="rId7" Type="http://schemas.openxmlformats.org/officeDocument/2006/relationships/image" Target="../media/image27.png"/><Relationship Id="rId12" Type="http://schemas.openxmlformats.org/officeDocument/2006/relationships/image" Target="../media/image32.jpg"/><Relationship Id="rId17" Type="http://schemas.openxmlformats.org/officeDocument/2006/relationships/image" Target="../media/image37.png"/><Relationship Id="rId25" Type="http://schemas.openxmlformats.org/officeDocument/2006/relationships/image" Target="../media/image4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jp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openxmlformats.org/officeDocument/2006/relationships/image" Target="../media/image34.png"/><Relationship Id="rId22" Type="http://schemas.openxmlformats.org/officeDocument/2006/relationships/image" Target="../media/image4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56.jpg"/><Relationship Id="rId18" Type="http://schemas.openxmlformats.org/officeDocument/2006/relationships/image" Target="../media/image61.jpg"/><Relationship Id="rId26" Type="http://schemas.openxmlformats.org/officeDocument/2006/relationships/image" Target="../media/image69.png"/><Relationship Id="rId3" Type="http://schemas.openxmlformats.org/officeDocument/2006/relationships/image" Target="../media/image46.png"/><Relationship Id="rId21" Type="http://schemas.openxmlformats.org/officeDocument/2006/relationships/image" Target="../media/image64.jpg"/><Relationship Id="rId7" Type="http://schemas.openxmlformats.org/officeDocument/2006/relationships/image" Target="../media/image50.jpg"/><Relationship Id="rId12" Type="http://schemas.openxmlformats.org/officeDocument/2006/relationships/image" Target="../media/image55.png"/><Relationship Id="rId17" Type="http://schemas.openxmlformats.org/officeDocument/2006/relationships/image" Target="../media/image60.jpg"/><Relationship Id="rId25" Type="http://schemas.openxmlformats.org/officeDocument/2006/relationships/image" Target="../media/image68.png"/><Relationship Id="rId2" Type="http://schemas.openxmlformats.org/officeDocument/2006/relationships/image" Target="../media/image45.png"/><Relationship Id="rId16" Type="http://schemas.openxmlformats.org/officeDocument/2006/relationships/image" Target="../media/image59.jp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jp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jpg"/><Relationship Id="rId31" Type="http://schemas.openxmlformats.org/officeDocument/2006/relationships/image" Target="../media/image5.png"/><Relationship Id="rId4" Type="http://schemas.openxmlformats.org/officeDocument/2006/relationships/image" Target="../media/image47.png"/><Relationship Id="rId9" Type="http://schemas.openxmlformats.org/officeDocument/2006/relationships/image" Target="../media/image52.jpg"/><Relationship Id="rId14" Type="http://schemas.openxmlformats.org/officeDocument/2006/relationships/image" Target="../media/image57.png"/><Relationship Id="rId22" Type="http://schemas.openxmlformats.org/officeDocument/2006/relationships/image" Target="../media/image65.jpeg"/><Relationship Id="rId27" Type="http://schemas.openxmlformats.org/officeDocument/2006/relationships/image" Target="../media/image70.jpg"/><Relationship Id="rId30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279EF34-9A67-BCF2-3959-64843F8FD0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3600" y="1503566"/>
            <a:ext cx="8489950" cy="543560"/>
          </a:xfrm>
        </p:spPr>
        <p:txBody>
          <a:bodyPr/>
          <a:lstStyle/>
          <a:p>
            <a:pPr algn="l"/>
            <a:r>
              <a:rPr lang="ca-ES" sz="3400" b="0" spc="-10">
                <a:solidFill>
                  <a:srgbClr val="4277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Xarxa</a:t>
            </a:r>
            <a:r>
              <a:rPr lang="ca-ES" sz="3400" spc="-1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AccessCat</a:t>
            </a:r>
            <a:endParaRPr lang="ca-ES" sz="3400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Imagen 62" descr="Logotip AccessCat">
            <a:extLst>
              <a:ext uri="{FF2B5EF4-FFF2-40B4-BE49-F238E27FC236}">
                <a16:creationId xmlns:a16="http://schemas.microsoft.com/office/drawing/2014/main" id="{879F43DD-78DA-5C5F-D614-96E262240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6240551" cy="5842218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5A41674B-F4AA-2F0B-F99B-979AB27600DE}"/>
              </a:ext>
            </a:extLst>
          </p:cNvPr>
          <p:cNvSpPr txBox="1"/>
          <p:nvPr/>
        </p:nvSpPr>
        <p:spPr>
          <a:xfrm>
            <a:off x="5867400" y="2052935"/>
            <a:ext cx="52578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ca-ES" sz="2400" spc="-10" dirty="0">
                <a:solidFill>
                  <a:srgbClr val="4277B7"/>
                </a:solidFill>
                <a:latin typeface="Arial"/>
                <a:cs typeface="Arial"/>
              </a:rPr>
              <a:t>La </a:t>
            </a:r>
            <a:r>
              <a:rPr lang="ca-ES" sz="2400" spc="-10" dirty="0" err="1">
                <a:solidFill>
                  <a:srgbClr val="4277B7"/>
                </a:solidFill>
                <a:latin typeface="Arial"/>
                <a:cs typeface="Arial"/>
              </a:rPr>
              <a:t>red</a:t>
            </a:r>
            <a:r>
              <a:rPr lang="ca-ES" sz="2400" spc="-10" dirty="0">
                <a:solidFill>
                  <a:srgbClr val="4277B7"/>
                </a:solidFill>
                <a:latin typeface="Arial"/>
                <a:cs typeface="Arial"/>
              </a:rPr>
              <a:t> de </a:t>
            </a:r>
            <a:r>
              <a:rPr lang="es-ES_tradnl" sz="2400" spc="-10" dirty="0">
                <a:solidFill>
                  <a:srgbClr val="4277B7"/>
                </a:solidFill>
                <a:latin typeface="Arial"/>
                <a:cs typeface="Arial"/>
              </a:rPr>
              <a:t>innovación</a:t>
            </a:r>
            <a:r>
              <a:rPr lang="ca-ES" sz="2400" spc="-10" dirty="0">
                <a:solidFill>
                  <a:srgbClr val="4277B7"/>
                </a:solidFill>
                <a:latin typeface="Arial"/>
                <a:cs typeface="Arial"/>
              </a:rPr>
              <a:t> en </a:t>
            </a:r>
            <a:r>
              <a:rPr lang="ca-ES" sz="2400" spc="-10" dirty="0" err="1">
                <a:solidFill>
                  <a:srgbClr val="4277B7"/>
                </a:solidFill>
                <a:latin typeface="Arial"/>
                <a:cs typeface="Arial"/>
              </a:rPr>
              <a:t>accesibilidad</a:t>
            </a:r>
            <a:endParaRPr lang="ca-ES" sz="2400" b="1" spc="-10" dirty="0" err="1">
              <a:latin typeface="Arial"/>
              <a:cs typeface="Arial"/>
            </a:endParaRPr>
          </a:p>
        </p:txBody>
      </p:sp>
      <p:pic>
        <p:nvPicPr>
          <p:cNvPr id="65" name="Imagen 64" descr="Logotip Generalitat de Catalunya, Departament de Recerca i Universitats">
            <a:extLst>
              <a:ext uri="{FF2B5EF4-FFF2-40B4-BE49-F238E27FC236}">
                <a16:creationId xmlns:a16="http://schemas.microsoft.com/office/drawing/2014/main" id="{8EEFA8D5-F0CB-CDC8-A026-B25E8D28A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5672543"/>
            <a:ext cx="2226861" cy="467828"/>
          </a:xfrm>
          <a:prstGeom prst="rect">
            <a:avLst/>
          </a:prstGeom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89259938-A7BA-A1C2-553F-9215AF6D4CBD}"/>
              </a:ext>
            </a:extLst>
          </p:cNvPr>
          <p:cNvSpPr txBox="1"/>
          <p:nvPr/>
        </p:nvSpPr>
        <p:spPr>
          <a:xfrm>
            <a:off x="8382000" y="6158616"/>
            <a:ext cx="1295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sz="1000" spc="-10" dirty="0">
                <a:latin typeface="Arial" panose="020B0604020202020204" pitchFamily="34" charset="0"/>
                <a:cs typeface="Arial" panose="020B0604020202020204" pitchFamily="34" charset="0"/>
              </a:rPr>
              <a:t>2021XARDI00007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DC68FF-ADBB-4A1A-BB7B-CB7E8B54E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0" y="0"/>
            <a:ext cx="65199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8A5B27-09D8-43D9-B9F2-F9D120F6B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37" y="152400"/>
            <a:ext cx="2766496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080" y="685800"/>
            <a:ext cx="3747916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dirty="0"/>
              <a:t>¿</a:t>
            </a:r>
            <a:r>
              <a:rPr lang="ca-ES" dirty="0" err="1"/>
              <a:t>Qué</a:t>
            </a:r>
            <a:r>
              <a:rPr lang="ca-ES" dirty="0"/>
              <a:t> </a:t>
            </a:r>
            <a:r>
              <a:rPr lang="ca-ES" dirty="0" err="1"/>
              <a:t>hacemos</a:t>
            </a:r>
            <a:r>
              <a:rPr lang="ca-ES" dirty="0"/>
              <a:t>?</a:t>
            </a:r>
            <a:endParaRPr lang="ca-ES" spc="-45" dirty="0" err="1"/>
          </a:p>
        </p:txBody>
      </p:sp>
      <p:sp>
        <p:nvSpPr>
          <p:cNvPr id="3" name="object 3"/>
          <p:cNvSpPr txBox="1"/>
          <p:nvPr/>
        </p:nvSpPr>
        <p:spPr>
          <a:xfrm>
            <a:off x="1694535" y="1961625"/>
            <a:ext cx="4428050" cy="304185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72745" marR="419100" indent="-360680">
              <a:spcBef>
                <a:spcPts val="100"/>
              </a:spcBef>
              <a:buClr>
                <a:srgbClr val="4477B8"/>
              </a:buClr>
              <a:buFont typeface="Arial Black"/>
              <a:buAutoNum type="arabicPeriod"/>
              <a:tabLst>
                <a:tab pos="372745" algn="l"/>
              </a:tabLst>
            </a:pPr>
            <a:r>
              <a:rPr lang="ca-ES" sz="2300" err="1">
                <a:latin typeface="Arial"/>
                <a:cs typeface="Arial"/>
              </a:rPr>
              <a:t>Catálogo</a:t>
            </a:r>
            <a:r>
              <a:rPr lang="ca-ES" sz="2300" dirty="0">
                <a:latin typeface="Arial"/>
                <a:cs typeface="Arial"/>
              </a:rPr>
              <a:t> de </a:t>
            </a:r>
            <a:r>
              <a:rPr lang="ca-ES" sz="2300" err="1">
                <a:latin typeface="Arial"/>
                <a:cs typeface="Arial"/>
              </a:rPr>
              <a:t>tecnologías</a:t>
            </a:r>
            <a:r>
              <a:rPr lang="ca-ES" sz="2300" dirty="0">
                <a:latin typeface="Arial"/>
                <a:cs typeface="Arial"/>
              </a:rPr>
              <a:t> y </a:t>
            </a:r>
            <a:r>
              <a:rPr lang="ca-ES" sz="2300" err="1">
                <a:latin typeface="Arial"/>
                <a:cs typeface="Arial"/>
              </a:rPr>
              <a:t>servicio</a:t>
            </a:r>
            <a:r>
              <a:rPr lang="ca-ES" sz="2300" spc="-10" err="1">
                <a:latin typeface="Arial"/>
                <a:cs typeface="Arial"/>
              </a:rPr>
              <a:t>s</a:t>
            </a:r>
            <a:endParaRPr lang="ca-ES" sz="2300">
              <a:solidFill>
                <a:srgbClr val="000000"/>
              </a:solidFill>
              <a:latin typeface="Arial"/>
              <a:cs typeface="Arial"/>
            </a:endParaRPr>
          </a:p>
          <a:p>
            <a:pPr marL="372745" marR="5080" indent="-360680">
              <a:spcBef>
                <a:spcPts val="1985"/>
              </a:spcBef>
              <a:buAutoNum type="arabicPeriod"/>
              <a:tabLst>
                <a:tab pos="372745" algn="l"/>
              </a:tabLst>
            </a:pPr>
            <a:r>
              <a:rPr lang="ca-ES" sz="2300" spc="-10" dirty="0" err="1">
                <a:latin typeface="Arial"/>
                <a:cs typeface="Arial"/>
              </a:rPr>
              <a:t>Visibilización</a:t>
            </a:r>
            <a:r>
              <a:rPr lang="ca-ES" sz="2300" spc="-50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de</a:t>
            </a:r>
            <a:r>
              <a:rPr lang="ca-ES" sz="2300" spc="-35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la</a:t>
            </a:r>
            <a:r>
              <a:rPr lang="ca-ES" sz="2300" spc="-35" dirty="0">
                <a:latin typeface="Arial"/>
                <a:cs typeface="Arial"/>
              </a:rPr>
              <a:t> </a:t>
            </a:r>
            <a:r>
              <a:rPr lang="ca-ES" sz="2300" spc="-35" dirty="0" err="1">
                <a:latin typeface="Arial"/>
                <a:cs typeface="Arial"/>
              </a:rPr>
              <a:t>investigación</a:t>
            </a:r>
            <a:r>
              <a:rPr lang="ca-ES" sz="2300" spc="-35" dirty="0">
                <a:latin typeface="Arial"/>
                <a:cs typeface="Arial"/>
              </a:rPr>
              <a:t> y la </a:t>
            </a:r>
            <a:r>
              <a:rPr lang="ca-ES" sz="2300" spc="-35" dirty="0" err="1">
                <a:latin typeface="Arial"/>
                <a:cs typeface="Arial"/>
              </a:rPr>
              <a:t>formación</a:t>
            </a:r>
            <a:endParaRPr lang="ca-ES" sz="2300" spc="-10" dirty="0">
              <a:latin typeface="Arial"/>
              <a:cs typeface="Arial"/>
            </a:endParaRPr>
          </a:p>
          <a:p>
            <a:pPr marL="387350" indent="-374650">
              <a:buClr>
                <a:srgbClr val="4477B8"/>
              </a:buClr>
              <a:buFont typeface="Arial Black"/>
              <a:buAutoNum type="arabicPeriod"/>
              <a:tabLst>
                <a:tab pos="387350" algn="l"/>
              </a:tabLst>
            </a:pPr>
            <a:endParaRPr lang="ca-ES" sz="2300" spc="-35" dirty="0">
              <a:latin typeface="Arial"/>
              <a:cs typeface="Arial"/>
            </a:endParaRPr>
          </a:p>
          <a:p>
            <a:pPr marL="387350" indent="-374650">
              <a:buClr>
                <a:srgbClr val="4477B8"/>
              </a:buClr>
              <a:buAutoNum type="arabicPeriod"/>
              <a:tabLst>
                <a:tab pos="387350" algn="l"/>
              </a:tabLst>
            </a:pPr>
            <a:r>
              <a:rPr lang="ca-ES" sz="2300" spc="-35" dirty="0" err="1">
                <a:latin typeface="Arial"/>
                <a:cs typeface="Arial"/>
              </a:rPr>
              <a:t>Transferencia</a:t>
            </a:r>
            <a:r>
              <a:rPr lang="ca-ES" sz="2300" spc="-30" dirty="0">
                <a:latin typeface="Arial"/>
                <a:cs typeface="Arial"/>
              </a:rPr>
              <a:t> </a:t>
            </a:r>
            <a:r>
              <a:rPr lang="ca-ES" sz="2300" spc="-10" dirty="0">
                <a:latin typeface="Arial"/>
                <a:cs typeface="Arial"/>
              </a:rPr>
              <a:t>formativa</a:t>
            </a:r>
            <a:endParaRPr lang="ca-ES" sz="2300">
              <a:latin typeface="Arial"/>
              <a:cs typeface="Arial"/>
            </a:endParaRPr>
          </a:p>
          <a:p>
            <a:pPr marL="392430" indent="-379730">
              <a:lnSpc>
                <a:spcPct val="100000"/>
              </a:lnSpc>
              <a:spcBef>
                <a:spcPts val="2325"/>
              </a:spcBef>
              <a:buClr>
                <a:srgbClr val="4477B8"/>
              </a:buClr>
              <a:buFont typeface="Arial Black"/>
              <a:buAutoNum type="arabicPeriod"/>
              <a:tabLst>
                <a:tab pos="392430" algn="l"/>
              </a:tabLst>
            </a:pPr>
            <a:r>
              <a:rPr lang="ca-ES" sz="2300" dirty="0">
                <a:latin typeface="Arial"/>
                <a:cs typeface="Arial"/>
              </a:rPr>
              <a:t>Soluciones</a:t>
            </a:r>
            <a:r>
              <a:rPr lang="ca-ES" sz="2300" spc="-150" dirty="0">
                <a:latin typeface="Arial"/>
                <a:cs typeface="Arial"/>
              </a:rPr>
              <a:t> </a:t>
            </a:r>
            <a:r>
              <a:rPr lang="ca-ES" sz="2300" spc="-10" dirty="0" err="1">
                <a:latin typeface="Arial"/>
                <a:cs typeface="Arial"/>
              </a:rPr>
              <a:t>disruptivas</a:t>
            </a:r>
            <a:endParaRPr lang="ca-ES" sz="2300" dirty="0" err="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5971" y="1966364"/>
            <a:ext cx="4441873" cy="231345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86080" indent="-373380">
              <a:spcBef>
                <a:spcPts val="100"/>
              </a:spcBef>
              <a:buClr>
                <a:srgbClr val="4477B8"/>
              </a:buClr>
              <a:buFont typeface="Arial Black"/>
              <a:buAutoNum type="arabicPeriod" startAt="5"/>
              <a:tabLst>
                <a:tab pos="386080" algn="l"/>
              </a:tabLst>
            </a:pPr>
            <a:r>
              <a:rPr lang="ca-ES" sz="2300" spc="-10" dirty="0" err="1">
                <a:latin typeface="Arial"/>
                <a:cs typeface="Arial"/>
              </a:rPr>
              <a:t>Sensibilización</a:t>
            </a:r>
            <a:r>
              <a:rPr lang="ca-ES" sz="2300" spc="-10" dirty="0">
                <a:latin typeface="Arial"/>
                <a:cs typeface="Arial"/>
              </a:rPr>
              <a:t> y </a:t>
            </a:r>
            <a:r>
              <a:rPr lang="ca-ES" sz="2300" spc="-10" dirty="0" err="1">
                <a:latin typeface="Arial"/>
                <a:cs typeface="Arial"/>
              </a:rPr>
              <a:t>transferencia</a:t>
            </a:r>
            <a:endParaRPr lang="ca-ES" sz="2300" spc="-20" dirty="0" err="1">
              <a:latin typeface="Arial"/>
              <a:cs typeface="Arial"/>
            </a:endParaRPr>
          </a:p>
          <a:p>
            <a:pPr marL="387985" indent="-375285">
              <a:lnSpc>
                <a:spcPct val="100000"/>
              </a:lnSpc>
              <a:spcBef>
                <a:spcPts val="2325"/>
              </a:spcBef>
              <a:buClr>
                <a:srgbClr val="4477B8"/>
              </a:buClr>
              <a:buFont typeface="Arial Black"/>
              <a:buAutoNum type="arabicPeriod" startAt="5"/>
              <a:tabLst>
                <a:tab pos="387985" algn="l"/>
              </a:tabLst>
            </a:pPr>
            <a:r>
              <a:rPr lang="ca-ES" sz="2300" spc="-10" err="1">
                <a:latin typeface="Arial"/>
                <a:cs typeface="Arial"/>
              </a:rPr>
              <a:t>Internacionalización</a:t>
            </a:r>
            <a:endParaRPr lang="ca-ES" sz="2300" dirty="0" err="1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2325"/>
              </a:spcBef>
              <a:buClr>
                <a:srgbClr val="4477B8"/>
              </a:buClr>
              <a:buFont typeface="Arial Black"/>
              <a:buAutoNum type="arabicPeriod" startAt="5"/>
              <a:tabLst>
                <a:tab pos="356235" algn="l"/>
              </a:tabLst>
            </a:pPr>
            <a:r>
              <a:rPr lang="ca-ES" sz="2300" spc="-10" err="1">
                <a:latin typeface="Arial"/>
                <a:cs typeface="Arial"/>
              </a:rPr>
              <a:t>Normalización</a:t>
            </a:r>
            <a:endParaRPr lang="ca-ES" sz="2300" dirty="0" err="1">
              <a:latin typeface="Arial"/>
              <a:cs typeface="Arial"/>
            </a:endParaRPr>
          </a:p>
          <a:p>
            <a:pPr marL="388620" indent="-375920">
              <a:lnSpc>
                <a:spcPct val="100000"/>
              </a:lnSpc>
              <a:spcBef>
                <a:spcPts val="2325"/>
              </a:spcBef>
              <a:buClr>
                <a:srgbClr val="4477B8"/>
              </a:buClr>
              <a:buFont typeface="Arial Black"/>
              <a:buAutoNum type="arabicPeriod" startAt="5"/>
              <a:tabLst>
                <a:tab pos="388620" algn="l"/>
              </a:tabLst>
            </a:pPr>
            <a:r>
              <a:rPr lang="ca-ES" sz="2300" spc="-10" dirty="0" err="1">
                <a:latin typeface="Arial"/>
                <a:cs typeface="Arial"/>
              </a:rPr>
              <a:t>Demostraciones</a:t>
            </a:r>
            <a:endParaRPr lang="ca-ES" sz="2300" dirty="0" err="1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10</a:t>
            </a:fld>
            <a:endParaRPr lang="ca-ES" spc="-25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094E55-27D1-469F-B9D1-1C74F927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8E6222-68ED-490F-BB80-4AF1BDCC5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5419" y="627292"/>
            <a:ext cx="924218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sz="2800" dirty="0"/>
              <a:t>1.</a:t>
            </a:r>
            <a:r>
              <a:rPr lang="ca-ES" sz="2800" spc="-114" dirty="0"/>
              <a:t> </a:t>
            </a:r>
            <a:r>
              <a:rPr lang="ca-ES" sz="2800" dirty="0" err="1"/>
              <a:t>Catálogo</a:t>
            </a:r>
            <a:r>
              <a:rPr lang="ca-ES" sz="2800" dirty="0"/>
              <a:t> de </a:t>
            </a:r>
            <a:r>
              <a:rPr lang="ca-ES" sz="2800" dirty="0" err="1"/>
              <a:t>tecnologías</a:t>
            </a:r>
            <a:r>
              <a:rPr lang="ca-ES" sz="2800" dirty="0"/>
              <a:t> y </a:t>
            </a:r>
            <a:r>
              <a:rPr lang="ca-ES" sz="2800" dirty="0" err="1"/>
              <a:t>servicios</a:t>
            </a:r>
            <a:r>
              <a:rPr lang="ca-ES" sz="2800" spc="-10" dirty="0"/>
              <a:t> </a:t>
            </a:r>
            <a:r>
              <a:rPr lang="ca-ES" sz="2800" b="0" spc="-10" dirty="0"/>
              <a:t>(1/3)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4535" y="1961625"/>
            <a:ext cx="4969510" cy="156645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dirty="0" err="1">
                <a:latin typeface="Arial"/>
                <a:cs typeface="Arial"/>
              </a:rPr>
              <a:t>Ponemos</a:t>
            </a:r>
            <a:r>
              <a:rPr lang="ca-ES" sz="2300" dirty="0">
                <a:latin typeface="Arial"/>
                <a:cs typeface="Arial"/>
              </a:rPr>
              <a:t> al </a:t>
            </a:r>
            <a:r>
              <a:rPr lang="ca-ES" sz="2300" dirty="0" err="1">
                <a:latin typeface="Arial"/>
                <a:cs typeface="Arial"/>
              </a:rPr>
              <a:t>alcance</a:t>
            </a:r>
            <a:r>
              <a:rPr lang="ca-ES" sz="2300" dirty="0">
                <a:latin typeface="Arial"/>
                <a:cs typeface="Arial"/>
              </a:rPr>
              <a:t> de la </a:t>
            </a:r>
            <a:r>
              <a:rPr lang="ca-ES" sz="2300" dirty="0" err="1">
                <a:latin typeface="Arial"/>
                <a:cs typeface="Arial"/>
              </a:rPr>
              <a:t>sociedad</a:t>
            </a:r>
            <a:r>
              <a:rPr lang="ca-ES" sz="2300" spc="-10" dirty="0"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tecnologías</a:t>
            </a:r>
            <a:r>
              <a:rPr lang="ca-ES" sz="2300" dirty="0">
                <a:latin typeface="Arial"/>
                <a:cs typeface="Arial"/>
              </a:rPr>
              <a:t>,</a:t>
            </a:r>
            <a:r>
              <a:rPr lang="ca-ES" sz="2300" spc="-95" dirty="0"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conocimientos</a:t>
            </a:r>
            <a:r>
              <a:rPr lang="ca-ES" sz="2300" b="1" spc="-85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y</a:t>
            </a:r>
            <a:r>
              <a:rPr lang="ca-ES" sz="2300" spc="-80" dirty="0">
                <a:latin typeface="Arial"/>
                <a:cs typeface="Arial"/>
              </a:rPr>
              <a:t> </a:t>
            </a:r>
            <a:r>
              <a:rPr lang="ca-ES" sz="2300" b="1" spc="-10" dirty="0" err="1">
                <a:solidFill>
                  <a:srgbClr val="4477B8"/>
                </a:solidFill>
                <a:latin typeface="Arial"/>
                <a:cs typeface="Arial"/>
              </a:rPr>
              <a:t>servicios</a:t>
            </a:r>
            <a:r>
              <a:rPr lang="ca-ES" sz="2300" b="1" spc="-1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spc="-25" dirty="0" err="1">
                <a:latin typeface="Arial"/>
                <a:cs typeface="Arial"/>
              </a:rPr>
              <a:t>desarrolados</a:t>
            </a:r>
            <a:r>
              <a:rPr lang="ca-ES" sz="2300" spc="-25" dirty="0">
                <a:latin typeface="Arial"/>
                <a:cs typeface="Arial"/>
              </a:rPr>
              <a:t> por los </a:t>
            </a:r>
            <a:r>
              <a:rPr lang="ca-ES" sz="2300" spc="-25" dirty="0" err="1">
                <a:latin typeface="Arial"/>
                <a:cs typeface="Arial"/>
              </a:rPr>
              <a:t>grupos</a:t>
            </a:r>
            <a:r>
              <a:rPr lang="ca-ES" sz="2300" spc="-25" dirty="0">
                <a:latin typeface="Arial"/>
                <a:cs typeface="Arial"/>
              </a:rPr>
              <a:t> de </a:t>
            </a:r>
            <a:r>
              <a:rPr lang="ca-ES" sz="2300" spc="-25" dirty="0" err="1">
                <a:latin typeface="Arial"/>
                <a:cs typeface="Arial"/>
              </a:rPr>
              <a:t>investigación</a:t>
            </a:r>
            <a:endParaRPr lang="ca-ES" sz="2300" spc="-10" dirty="0" err="1">
              <a:latin typeface="Arial"/>
              <a:cs typeface="Arial"/>
            </a:endParaRPr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8351A1F7-8983-C0CA-8783-73A4D919D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96200" y="1948855"/>
            <a:ext cx="838200" cy="838639"/>
            <a:chOff x="1707233" y="2611802"/>
            <a:chExt cx="2426970" cy="2428240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E10EE9DA-98AA-1E34-AB45-D644B189AEAB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26FEF280-280F-61FA-AD8C-A17CC01DE685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160F4144-EED5-561B-EF3C-3984C047BB5A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CC2CAE0B-6FCD-5CA7-5C7D-B22C9625BCAB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AE430130-E74D-9C9B-DEEB-7C4FFB22D24C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EDEDA3B3-14AC-5CC7-8D49-B6EBDCD2FCF3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42" name="object 13">
            <a:extLst>
              <a:ext uri="{FF2B5EF4-FFF2-40B4-BE49-F238E27FC236}">
                <a16:creationId xmlns:a16="http://schemas.microsoft.com/office/drawing/2014/main" id="{F6F82E16-86F8-A048-3764-A7D9D647AAB8}"/>
              </a:ext>
            </a:extLst>
          </p:cNvPr>
          <p:cNvSpPr txBox="1"/>
          <p:nvPr/>
        </p:nvSpPr>
        <p:spPr>
          <a:xfrm>
            <a:off x="7866314" y="2096400"/>
            <a:ext cx="14484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400" b="1" spc="-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03E58E94-C69D-23F7-39B0-F5E5C7D410BB}"/>
              </a:ext>
            </a:extLst>
          </p:cNvPr>
          <p:cNvSpPr txBox="1"/>
          <p:nvPr/>
        </p:nvSpPr>
        <p:spPr>
          <a:xfrm>
            <a:off x="8610600" y="2133324"/>
            <a:ext cx="2929706" cy="407804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sz="2300" dirty="0" err="1">
                <a:latin typeface="Arial"/>
                <a:cs typeface="Arial"/>
              </a:rPr>
              <a:t>tecnologías</a:t>
            </a:r>
            <a:endParaRPr sz="2300" dirty="0" err="1">
              <a:latin typeface="Arial"/>
              <a:cs typeface="Arial"/>
            </a:endParaRPr>
          </a:p>
        </p:txBody>
      </p:sp>
      <p:grpSp>
        <p:nvGrpSpPr>
          <p:cNvPr id="21" name="object 6">
            <a:extLst>
              <a:ext uri="{FF2B5EF4-FFF2-40B4-BE49-F238E27FC236}">
                <a16:creationId xmlns:a16="http://schemas.microsoft.com/office/drawing/2014/main" id="{C01AD360-AD75-F039-D51F-AA64068A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96202" y="3048778"/>
            <a:ext cx="838200" cy="838639"/>
            <a:chOff x="1707233" y="2611802"/>
            <a:chExt cx="2426970" cy="2428240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2FB90E1B-E493-44E0-4A30-2EBDDDE3BE3B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78FFCA82-BA9E-8287-6E1F-6F319CD661BE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CFFC0BD2-8729-ECB4-C575-23BC24CFE4C2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C4DE1A42-1341-9E28-F583-8DD0345F5B76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E5205D2B-52DE-2D5F-8E66-E4C634387A2C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C6B17A68-B865-6263-5599-8DDC3686DA1E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43" name="object 13">
            <a:extLst>
              <a:ext uri="{FF2B5EF4-FFF2-40B4-BE49-F238E27FC236}">
                <a16:creationId xmlns:a16="http://schemas.microsoft.com/office/drawing/2014/main" id="{2F3F4577-7BAD-D71A-3DC6-EFDF23371D63}"/>
              </a:ext>
            </a:extLst>
          </p:cNvPr>
          <p:cNvSpPr txBox="1"/>
          <p:nvPr/>
        </p:nvSpPr>
        <p:spPr>
          <a:xfrm>
            <a:off x="7856036" y="3196160"/>
            <a:ext cx="14484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400" b="1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97228310-E4E9-10AE-62D2-6369D0E264E4}"/>
              </a:ext>
            </a:extLst>
          </p:cNvPr>
          <p:cNvSpPr txBox="1"/>
          <p:nvPr/>
        </p:nvSpPr>
        <p:spPr>
          <a:xfrm>
            <a:off x="8610600" y="3225098"/>
            <a:ext cx="2929706" cy="407804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sz="2300" dirty="0" err="1">
                <a:latin typeface="Arial"/>
                <a:cs typeface="Arial"/>
              </a:rPr>
              <a:t>servicios</a:t>
            </a:r>
            <a:endParaRPr sz="2300" dirty="0" err="1">
              <a:latin typeface="Arial"/>
              <a:cs typeface="Arial"/>
            </a:endParaRPr>
          </a:p>
        </p:txBody>
      </p:sp>
      <p:grpSp>
        <p:nvGrpSpPr>
          <p:cNvPr id="35" name="object 6">
            <a:extLst>
              <a:ext uri="{FF2B5EF4-FFF2-40B4-BE49-F238E27FC236}">
                <a16:creationId xmlns:a16="http://schemas.microsoft.com/office/drawing/2014/main" id="{6B50EC6A-AAD7-D3D3-31A9-3F75EDD5E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96202" y="4117533"/>
            <a:ext cx="838200" cy="838639"/>
            <a:chOff x="1707233" y="2611802"/>
            <a:chExt cx="2426970" cy="2428240"/>
          </a:xfrm>
        </p:grpSpPr>
        <p:sp>
          <p:nvSpPr>
            <p:cNvPr id="36" name="object 7">
              <a:extLst>
                <a:ext uri="{FF2B5EF4-FFF2-40B4-BE49-F238E27FC236}">
                  <a16:creationId xmlns:a16="http://schemas.microsoft.com/office/drawing/2014/main" id="{89F7825D-0E87-6D95-3281-1681F78CC1E3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FC365B59-15B6-19B2-194B-3E2E8E439947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38" name="object 9">
              <a:extLst>
                <a:ext uri="{FF2B5EF4-FFF2-40B4-BE49-F238E27FC236}">
                  <a16:creationId xmlns:a16="http://schemas.microsoft.com/office/drawing/2014/main" id="{6DC82427-26DF-28B0-08A1-E5474A10FBFC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id="{E8539492-8D9C-8459-6CF8-6F57E5752447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id="{8BA34C8E-872D-43D2-48AD-DF9239BCFFAC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41" name="object 12">
              <a:extLst>
                <a:ext uri="{FF2B5EF4-FFF2-40B4-BE49-F238E27FC236}">
                  <a16:creationId xmlns:a16="http://schemas.microsoft.com/office/drawing/2014/main" id="{1431E260-C391-8477-2D12-C2C9901B7F15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1733E344-DB8E-421F-7047-ACDF5618C426}"/>
              </a:ext>
            </a:extLst>
          </p:cNvPr>
          <p:cNvSpPr txBox="1"/>
          <p:nvPr/>
        </p:nvSpPr>
        <p:spPr>
          <a:xfrm>
            <a:off x="7852277" y="4256922"/>
            <a:ext cx="14484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400" b="1" spc="-2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7" name="object 4">
            <a:extLst>
              <a:ext uri="{FF2B5EF4-FFF2-40B4-BE49-F238E27FC236}">
                <a16:creationId xmlns:a16="http://schemas.microsoft.com/office/drawing/2014/main" id="{E66B49D9-5568-D3F0-33ED-456D16BD8A0E}"/>
              </a:ext>
            </a:extLst>
          </p:cNvPr>
          <p:cNvSpPr txBox="1"/>
          <p:nvPr/>
        </p:nvSpPr>
        <p:spPr>
          <a:xfrm>
            <a:off x="8610600" y="4286347"/>
            <a:ext cx="2667000" cy="761747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spcBef>
                <a:spcPts val="420"/>
              </a:spcBef>
            </a:pPr>
            <a:r>
              <a:rPr lang="ca-ES" sz="2300" dirty="0">
                <a:latin typeface="Arial"/>
                <a:cs typeface="Arial"/>
              </a:rPr>
              <a:t>recursos </a:t>
            </a:r>
            <a:r>
              <a:rPr lang="ca-ES" sz="2300" dirty="0" err="1">
                <a:latin typeface="Arial"/>
                <a:cs typeface="Arial"/>
              </a:rPr>
              <a:t>educativos</a:t>
            </a:r>
            <a:r>
              <a:rPr lang="ca-ES" sz="2300" dirty="0">
                <a:latin typeface="Arial"/>
                <a:cs typeface="Arial"/>
              </a:rPr>
              <a:t> en </a:t>
            </a:r>
            <a:r>
              <a:rPr lang="ca-ES" sz="2300" dirty="0" err="1">
                <a:latin typeface="Arial"/>
                <a:cs typeface="Arial"/>
              </a:rPr>
              <a:t>linea</a:t>
            </a:r>
            <a:r>
              <a:rPr lang="ca-ES" sz="2300" dirty="0">
                <a:latin typeface="Arial"/>
                <a:cs typeface="Arial"/>
              </a:rPr>
              <a:t> y en </a:t>
            </a:r>
            <a:r>
              <a:rPr lang="ca-ES" sz="2300" dirty="0" err="1">
                <a:latin typeface="Arial"/>
                <a:cs typeface="Arial"/>
              </a:rPr>
              <a:t>abierto</a:t>
            </a:r>
            <a:endParaRPr sz="2300" dirty="0" err="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4534" y="4735933"/>
            <a:ext cx="4401466" cy="800219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sz="2300" dirty="0">
                <a:latin typeface="Arial"/>
                <a:cs typeface="Arial"/>
              </a:rPr>
              <a:t>Web</a:t>
            </a:r>
            <a:r>
              <a:rPr lang="ca-ES" sz="2300" spc="-55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de</a:t>
            </a:r>
            <a:r>
              <a:rPr lang="ca-ES" sz="2300" spc="-55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la</a:t>
            </a:r>
            <a:r>
              <a:rPr lang="ca-ES" sz="2300" spc="-50" dirty="0">
                <a:latin typeface="Arial"/>
                <a:cs typeface="Arial"/>
              </a:rPr>
              <a:t> Red</a:t>
            </a:r>
            <a:endParaRPr lang="ca-ES" sz="2300" spc="-2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ca-ES" sz="2300" b="1" spc="-10" dirty="0">
                <a:solidFill>
                  <a:srgbClr val="D34316"/>
                </a:solidFill>
                <a:latin typeface="Arial"/>
                <a:cs typeface="Arial"/>
                <a:hlinkClick r:id="rId2"/>
              </a:rPr>
              <a:t>https://accesscat.net/</a:t>
            </a:r>
            <a:endParaRPr lang="ca-ES" sz="2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11</a:t>
            </a:fld>
            <a:endParaRPr lang="ca-ES" spc="-25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260A38E5-2788-42FB-B53E-7F459CC8B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1AC4F2C-379B-469D-9285-F40556C46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63367-7F68-9B57-6900-01FF348E3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3CA464-3047-9799-1A76-2B253EF6F7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5200" y="766068"/>
            <a:ext cx="1028524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sz="2800" dirty="0"/>
              <a:t>1.</a:t>
            </a:r>
            <a:r>
              <a:rPr lang="ca-ES" sz="2800" spc="-114" dirty="0"/>
              <a:t> </a:t>
            </a:r>
            <a:r>
              <a:rPr lang="ca-ES" sz="2800" dirty="0" err="1"/>
              <a:t>Catálogo</a:t>
            </a:r>
            <a:r>
              <a:rPr lang="ca-ES" sz="2800" spc="-105" dirty="0"/>
              <a:t> </a:t>
            </a:r>
            <a:r>
              <a:rPr lang="ca-ES" sz="2800" dirty="0"/>
              <a:t>de</a:t>
            </a:r>
            <a:r>
              <a:rPr lang="ca-ES" sz="2800" spc="-105" dirty="0"/>
              <a:t> </a:t>
            </a:r>
            <a:r>
              <a:rPr lang="ca-ES" sz="2800" dirty="0" err="1"/>
              <a:t>tecnologías</a:t>
            </a:r>
            <a:r>
              <a:rPr lang="ca-ES" sz="2800" spc="-105" dirty="0"/>
              <a:t> y </a:t>
            </a:r>
            <a:r>
              <a:rPr lang="ca-ES" sz="2800" spc="-105" dirty="0" err="1"/>
              <a:t>servicios</a:t>
            </a:r>
            <a:r>
              <a:rPr lang="ca-ES" sz="2800" spc="-10" dirty="0"/>
              <a:t> </a:t>
            </a:r>
            <a:r>
              <a:rPr lang="ca-ES" sz="2800" b="0" spc="-10" dirty="0"/>
              <a:t>(2/3)</a:t>
            </a:r>
            <a:endParaRPr lang="en-GB" sz="2800" spc="-10" dirty="0"/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1428E1DE-6D71-8D22-1C36-FF726BBA0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935" y="1752605"/>
            <a:ext cx="838200" cy="838639"/>
            <a:chOff x="1707233" y="2611802"/>
            <a:chExt cx="2426970" cy="2428240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90A7FB2E-6AAD-CCA3-8492-A4484CFBA2C8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14A85E6D-AE3C-1AC8-02A5-C3726AF16F29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B9A7CEBD-ACA8-5FA3-3557-33A7BFD43919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F70BE05E-EEFE-A754-C311-433726882F76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F18B30E-8CE6-47A8-DF00-984F5C326239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C471200B-C981-8AD2-D6FE-BA4014F2B0DD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  <p:sp>
        <p:nvSpPr>
          <p:cNvPr id="42" name="object 13">
            <a:extLst>
              <a:ext uri="{FF2B5EF4-FFF2-40B4-BE49-F238E27FC236}">
                <a16:creationId xmlns:a16="http://schemas.microsoft.com/office/drawing/2014/main" id="{5345F72A-4E2B-2550-E762-4D49302AF635}"/>
              </a:ext>
            </a:extLst>
          </p:cNvPr>
          <p:cNvSpPr txBox="1"/>
          <p:nvPr/>
        </p:nvSpPr>
        <p:spPr>
          <a:xfrm>
            <a:off x="857170" y="1889809"/>
            <a:ext cx="14484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400" b="1" spc="-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lang="en-GB" sz="3400" dirty="0">
              <a:latin typeface="Arial"/>
              <a:cs typeface="Arial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E18A932E-FAEE-BAB6-865E-2EE842C72B2B}"/>
              </a:ext>
            </a:extLst>
          </p:cNvPr>
          <p:cNvSpPr txBox="1"/>
          <p:nvPr/>
        </p:nvSpPr>
        <p:spPr>
          <a:xfrm>
            <a:off x="1607511" y="1937069"/>
            <a:ext cx="2929706" cy="407804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GB" sz="2300" dirty="0" err="1">
                <a:latin typeface="Arial"/>
                <a:cs typeface="Arial"/>
              </a:rPr>
              <a:t>tecnologías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C261F97-EB0E-52E2-9906-F79ADB0B25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12</a:t>
            </a:fld>
            <a:endParaRPr lang="ca-ES" spc="-25" dirty="0"/>
          </a:p>
        </p:txBody>
      </p:sp>
      <p:pic>
        <p:nvPicPr>
          <p:cNvPr id="14" name="Imatge 13">
            <a:extLst>
              <a:ext uri="{FF2B5EF4-FFF2-40B4-BE49-F238E27FC236}">
                <a16:creationId xmlns:a16="http://schemas.microsoft.com/office/drawing/2014/main" id="{C072AB40-1F15-4ABB-85D6-22199D0F6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277" y="4610730"/>
            <a:ext cx="2137265" cy="770904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962EA7E3-E133-26B6-8608-39DCB066F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096" y="2540918"/>
            <a:ext cx="2295573" cy="925081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05244640-5847-97DC-C438-1C047381D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4420" y="3839936"/>
            <a:ext cx="2324536" cy="897189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5FC1AAC7-4979-AE17-C1FF-42D15EA4F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0253" y="2734318"/>
            <a:ext cx="2132793" cy="943760"/>
          </a:xfrm>
          <a:prstGeom prst="rect">
            <a:avLst/>
          </a:prstGeom>
        </p:spPr>
      </p:pic>
      <p:pic>
        <p:nvPicPr>
          <p:cNvPr id="29" name="Imatge 28">
            <a:extLst>
              <a:ext uri="{FF2B5EF4-FFF2-40B4-BE49-F238E27FC236}">
                <a16:creationId xmlns:a16="http://schemas.microsoft.com/office/drawing/2014/main" id="{510C2C6F-5FDB-E970-9619-867E49F9C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260" y="4476868"/>
            <a:ext cx="2309273" cy="921376"/>
          </a:xfrm>
          <a:prstGeom prst="rect">
            <a:avLst/>
          </a:prstGeom>
        </p:spPr>
      </p:pic>
      <p:pic>
        <p:nvPicPr>
          <p:cNvPr id="31" name="Imatge 30">
            <a:extLst>
              <a:ext uri="{FF2B5EF4-FFF2-40B4-BE49-F238E27FC236}">
                <a16:creationId xmlns:a16="http://schemas.microsoft.com/office/drawing/2014/main" id="{4FFBCF83-8214-384E-D75F-878DF678F6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4420" y="2886935"/>
            <a:ext cx="2324536" cy="904308"/>
          </a:xfrm>
          <a:prstGeom prst="rect">
            <a:avLst/>
          </a:prstGeom>
        </p:spPr>
      </p:pic>
      <p:pic>
        <p:nvPicPr>
          <p:cNvPr id="33" name="Imatge 32">
            <a:extLst>
              <a:ext uri="{FF2B5EF4-FFF2-40B4-BE49-F238E27FC236}">
                <a16:creationId xmlns:a16="http://schemas.microsoft.com/office/drawing/2014/main" id="{4751CFD4-AAE2-C895-3FF6-9DC24CB70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260" y="3518682"/>
            <a:ext cx="2301247" cy="905503"/>
          </a:xfrm>
          <a:prstGeom prst="rect">
            <a:avLst/>
          </a:prstGeom>
        </p:spPr>
      </p:pic>
      <p:pic>
        <p:nvPicPr>
          <p:cNvPr id="48" name="Imatge 47">
            <a:extLst>
              <a:ext uri="{FF2B5EF4-FFF2-40B4-BE49-F238E27FC236}">
                <a16:creationId xmlns:a16="http://schemas.microsoft.com/office/drawing/2014/main" id="{9C978771-C8BA-8A69-4407-3DF650A659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4419" y="4790067"/>
            <a:ext cx="2324303" cy="770904"/>
          </a:xfrm>
          <a:prstGeom prst="rect">
            <a:avLst/>
          </a:prstGeom>
        </p:spPr>
      </p:pic>
      <p:pic>
        <p:nvPicPr>
          <p:cNvPr id="50" name="Imatge 49">
            <a:extLst>
              <a:ext uri="{FF2B5EF4-FFF2-40B4-BE49-F238E27FC236}">
                <a16:creationId xmlns:a16="http://schemas.microsoft.com/office/drawing/2014/main" id="{646F6979-2851-B40C-B9D6-F6462E8B7F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5781" y="3749302"/>
            <a:ext cx="2137265" cy="790204"/>
          </a:xfrm>
          <a:prstGeom prst="rect">
            <a:avLst/>
          </a:prstGeom>
        </p:spPr>
      </p:pic>
      <p:sp>
        <p:nvSpPr>
          <p:cNvPr id="52" name="object 4">
            <a:extLst>
              <a:ext uri="{FF2B5EF4-FFF2-40B4-BE49-F238E27FC236}">
                <a16:creationId xmlns:a16="http://schemas.microsoft.com/office/drawing/2014/main" id="{CA7D656E-97F6-E988-544C-2EA10CBFB9A9}"/>
              </a:ext>
            </a:extLst>
          </p:cNvPr>
          <p:cNvSpPr txBox="1"/>
          <p:nvPr/>
        </p:nvSpPr>
        <p:spPr>
          <a:xfrm>
            <a:off x="1007969" y="5735949"/>
            <a:ext cx="5315866" cy="536044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spcBef>
                <a:spcPts val="420"/>
              </a:spcBef>
            </a:pPr>
            <a:r>
              <a:rPr lang="en-GB" sz="1400" dirty="0" err="1">
                <a:latin typeface="Arial"/>
                <a:cs typeface="Arial"/>
              </a:rPr>
              <a:t>Catálogo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completo</a:t>
            </a:r>
            <a:endParaRPr lang="en-GB" sz="1400" dirty="0" err="1">
              <a:solidFill>
                <a:srgbClr val="000000"/>
              </a:solidFill>
              <a:latin typeface="Arial"/>
              <a:cs typeface="Arial"/>
            </a:endParaRPr>
          </a:p>
          <a:p>
            <a:pPr marL="12700">
              <a:spcBef>
                <a:spcPts val="420"/>
              </a:spcBef>
            </a:pPr>
            <a:r>
              <a:rPr lang="en-GB" sz="1400" b="1" spc="-10" dirty="0">
                <a:solidFill>
                  <a:srgbClr val="D34316"/>
                </a:solidFill>
                <a:latin typeface="Arial"/>
                <a:cs typeface="Arial"/>
                <a:hlinkClick r:id="rId11"/>
              </a:rPr>
              <a:t>https://accesscat.net/es/catalogo</a:t>
            </a:r>
            <a:endParaRPr lang="en-GB" sz="1400" dirty="0">
              <a:latin typeface="Arial"/>
              <a:cs typeface="Aria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C13BF21-8E81-4B69-94D2-019C25CECC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96513BC-6838-4361-9166-5FCA4E61BD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4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1EBFA-F1E9-D7EB-7FBE-2AA59D382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915032-3730-7766-4043-DBA36233E6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5200" y="760094"/>
            <a:ext cx="1028524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sz="2800" dirty="0"/>
              <a:t>1.</a:t>
            </a:r>
            <a:r>
              <a:rPr lang="ca-ES" sz="2800" spc="-114" dirty="0"/>
              <a:t> </a:t>
            </a:r>
            <a:r>
              <a:rPr lang="ca-ES" sz="2800" dirty="0" err="1"/>
              <a:t>Catálogo</a:t>
            </a:r>
            <a:r>
              <a:rPr lang="ca-ES" sz="2800" spc="-105" dirty="0"/>
              <a:t> </a:t>
            </a:r>
            <a:r>
              <a:rPr lang="ca-ES" sz="2800" dirty="0"/>
              <a:t>de</a:t>
            </a:r>
            <a:r>
              <a:rPr lang="ca-ES" sz="2800" spc="-105" dirty="0"/>
              <a:t> </a:t>
            </a:r>
            <a:r>
              <a:rPr lang="ca-ES" sz="2800" dirty="0" err="1"/>
              <a:t>tecnologías</a:t>
            </a:r>
            <a:r>
              <a:rPr lang="ca-ES" sz="2800" dirty="0"/>
              <a:t> y</a:t>
            </a:r>
            <a:r>
              <a:rPr lang="ca-ES" sz="2800" spc="-105" dirty="0"/>
              <a:t> </a:t>
            </a:r>
            <a:r>
              <a:rPr lang="ca-ES" sz="2800" spc="-10" dirty="0" err="1"/>
              <a:t>servicios</a:t>
            </a:r>
            <a:r>
              <a:rPr lang="ca-ES" sz="2800" spc="-10" dirty="0"/>
              <a:t> </a:t>
            </a:r>
            <a:r>
              <a:rPr lang="ca-ES" sz="2800" b="0" spc="-10" dirty="0"/>
              <a:t>(3/3)</a:t>
            </a:r>
            <a:endParaRPr lang="en-GB" sz="2800" spc="-10" dirty="0"/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25FFD001-9945-0E43-CE73-94788A7E4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8751" y="1769657"/>
            <a:ext cx="838200" cy="838639"/>
            <a:chOff x="1707233" y="2611802"/>
            <a:chExt cx="2426970" cy="2428240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0593A9C-F30B-8522-0862-99B93316787F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54A8246-8298-2039-EAFE-89D2B40DD692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53DA1C09-BD0C-A0C6-F4BA-A84B7AE65D0B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FD81368E-BCB2-D231-5A8F-EC6DBD3B9647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2A0A0F6A-9A63-5844-EB32-2E952F0B8580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EE2059A4-4A8B-8609-C8EE-2F7BFD8B1217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  <p:sp>
        <p:nvSpPr>
          <p:cNvPr id="42" name="object 13">
            <a:extLst>
              <a:ext uri="{FF2B5EF4-FFF2-40B4-BE49-F238E27FC236}">
                <a16:creationId xmlns:a16="http://schemas.microsoft.com/office/drawing/2014/main" id="{C48F6178-B890-F2AB-07F8-798296276CA7}"/>
              </a:ext>
            </a:extLst>
          </p:cNvPr>
          <p:cNvSpPr txBox="1"/>
          <p:nvPr/>
        </p:nvSpPr>
        <p:spPr>
          <a:xfrm>
            <a:off x="889021" y="1909263"/>
            <a:ext cx="14484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400" b="1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lang="en-GB" sz="3400" dirty="0">
              <a:latin typeface="Arial"/>
              <a:cs typeface="Arial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B2553D0E-1D12-83EF-2CA6-7994BFF54543}"/>
              </a:ext>
            </a:extLst>
          </p:cNvPr>
          <p:cNvSpPr txBox="1"/>
          <p:nvPr/>
        </p:nvSpPr>
        <p:spPr>
          <a:xfrm>
            <a:off x="1653966" y="1915596"/>
            <a:ext cx="2929706" cy="407804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GB" sz="2300" dirty="0" err="1">
                <a:latin typeface="Arial"/>
                <a:cs typeface="Arial"/>
              </a:rPr>
              <a:t>servicios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155FD4B-F539-F21A-3FED-62F0E861E1C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13</a:t>
            </a:fld>
            <a:endParaRPr lang="ca-ES" spc="-25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C3F29B35-D1A5-9E05-BAED-74A09CB6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5681" y="2694372"/>
            <a:ext cx="2018479" cy="845646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C8FC375F-4CF1-F735-11C5-6AC3971B6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628" y="5039742"/>
            <a:ext cx="2013631" cy="827658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DB5FD8F1-4528-8F39-2B60-F26C9F58E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3202" y="4079997"/>
            <a:ext cx="2019057" cy="913142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ADF104FC-1C77-8AB8-FB79-1471F0729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5159" y="2971914"/>
            <a:ext cx="2022271" cy="933355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E5D8FFF2-26F8-1C8E-56DE-64D1B5AD1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9617" y="4245837"/>
            <a:ext cx="1992482" cy="801973"/>
          </a:xfrm>
          <a:prstGeom prst="rect">
            <a:avLst/>
          </a:prstGeom>
        </p:spPr>
      </p:pic>
      <p:pic>
        <p:nvPicPr>
          <p:cNvPr id="22" name="Imatge 21">
            <a:extLst>
              <a:ext uri="{FF2B5EF4-FFF2-40B4-BE49-F238E27FC236}">
                <a16:creationId xmlns:a16="http://schemas.microsoft.com/office/drawing/2014/main" id="{7F378ED5-26E9-971E-F173-B6CA00AD2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0310" y="3453291"/>
            <a:ext cx="1992482" cy="750286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3F938261-5767-2A17-B31D-652C56F83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1304" y="1981200"/>
            <a:ext cx="2019057" cy="943246"/>
          </a:xfrm>
          <a:prstGeom prst="rect">
            <a:avLst/>
          </a:prstGeom>
        </p:spPr>
      </p:pic>
      <p:pic>
        <p:nvPicPr>
          <p:cNvPr id="26" name="Imatge 25">
            <a:extLst>
              <a:ext uri="{FF2B5EF4-FFF2-40B4-BE49-F238E27FC236}">
                <a16:creationId xmlns:a16="http://schemas.microsoft.com/office/drawing/2014/main" id="{D05CB4E3-5CFA-AA16-B099-D72275BF93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"/>
          <a:stretch/>
        </p:blipFill>
        <p:spPr>
          <a:xfrm>
            <a:off x="6373921" y="3130558"/>
            <a:ext cx="2019057" cy="902836"/>
          </a:xfrm>
          <a:prstGeom prst="rect">
            <a:avLst/>
          </a:prstGeom>
        </p:spPr>
      </p:pic>
      <p:pic>
        <p:nvPicPr>
          <p:cNvPr id="28" name="Imatge 27">
            <a:extLst>
              <a:ext uri="{FF2B5EF4-FFF2-40B4-BE49-F238E27FC236}">
                <a16:creationId xmlns:a16="http://schemas.microsoft.com/office/drawing/2014/main" id="{D1FE4866-597C-CC67-E9BC-06D5983B40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347" y="2344873"/>
            <a:ext cx="2004975" cy="741293"/>
          </a:xfrm>
          <a:prstGeom prst="rect">
            <a:avLst/>
          </a:prstGeom>
        </p:spPr>
      </p:pic>
      <p:pic>
        <p:nvPicPr>
          <p:cNvPr id="30" name="Imatge 29">
            <a:extLst>
              <a:ext uri="{FF2B5EF4-FFF2-40B4-BE49-F238E27FC236}">
                <a16:creationId xmlns:a16="http://schemas.microsoft.com/office/drawing/2014/main" id="{E44FC28E-E9E7-1761-9A53-298ACEB609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924" y="2474452"/>
            <a:ext cx="1993868" cy="939466"/>
          </a:xfrm>
          <a:prstGeom prst="rect">
            <a:avLst/>
          </a:prstGeom>
        </p:spPr>
      </p:pic>
      <p:pic>
        <p:nvPicPr>
          <p:cNvPr id="32" name="Imatge 31">
            <a:extLst>
              <a:ext uri="{FF2B5EF4-FFF2-40B4-BE49-F238E27FC236}">
                <a16:creationId xmlns:a16="http://schemas.microsoft.com/office/drawing/2014/main" id="{0F48348D-333E-A0E8-D52E-21E46A493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5103" y="3611124"/>
            <a:ext cx="2019057" cy="816641"/>
          </a:xfrm>
          <a:prstGeom prst="rect">
            <a:avLst/>
          </a:prstGeom>
        </p:spPr>
      </p:pic>
      <p:pic>
        <p:nvPicPr>
          <p:cNvPr id="34" name="Imatge 33">
            <a:extLst>
              <a:ext uri="{FF2B5EF4-FFF2-40B4-BE49-F238E27FC236}">
                <a16:creationId xmlns:a16="http://schemas.microsoft.com/office/drawing/2014/main" id="{408B1CE0-9879-87A3-4050-A3444C08A9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5103" y="1828800"/>
            <a:ext cx="2019057" cy="794466"/>
          </a:xfrm>
          <a:prstGeom prst="rect">
            <a:avLst/>
          </a:prstGeom>
        </p:spPr>
      </p:pic>
      <p:sp>
        <p:nvSpPr>
          <p:cNvPr id="36" name="object 4">
            <a:extLst>
              <a:ext uri="{FF2B5EF4-FFF2-40B4-BE49-F238E27FC236}">
                <a16:creationId xmlns:a16="http://schemas.microsoft.com/office/drawing/2014/main" id="{35F840B5-2D58-7217-D483-3F7DF06B2227}"/>
              </a:ext>
            </a:extLst>
          </p:cNvPr>
          <p:cNvSpPr txBox="1"/>
          <p:nvPr/>
        </p:nvSpPr>
        <p:spPr>
          <a:xfrm>
            <a:off x="995627" y="5724558"/>
            <a:ext cx="5315866" cy="536044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spcBef>
                <a:spcPts val="420"/>
              </a:spcBef>
            </a:pPr>
            <a:r>
              <a:rPr lang="en-GB" sz="1400" dirty="0" err="1">
                <a:latin typeface="Arial"/>
                <a:cs typeface="Arial"/>
              </a:rPr>
              <a:t>Catálogo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completo</a:t>
            </a:r>
            <a:endParaRPr lang="en-GB" sz="1400" dirty="0" err="1">
              <a:solidFill>
                <a:srgbClr val="0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GB" sz="1400" b="1" dirty="0">
                <a:solidFill>
                  <a:srgbClr val="000000"/>
                </a:solidFill>
                <a:latin typeface="Arial"/>
                <a:cs typeface="Arial"/>
                <a:hlinkClick r:id="rId14"/>
              </a:rPr>
              <a:t>https://accesscat.net/es/catalogo</a:t>
            </a:r>
            <a:endParaRPr lang="en-GB"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2B4CB4E4-7B51-39FF-5528-431FE13D7C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1304" y="3944399"/>
            <a:ext cx="2019057" cy="985032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3A3D9800-9095-BAE5-63AB-A7F99E2EDF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9677" y="4497869"/>
            <a:ext cx="2019057" cy="1012059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A301F1F8-66E6-4824-7032-BA1E043066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5729" y="4981471"/>
            <a:ext cx="2015764" cy="9850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D823B51-9C0E-47BA-9411-D886C1E3B6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F61BBB5-537B-4EEF-B40D-49BB37E6DD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30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2866" y="334177"/>
            <a:ext cx="9750180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sz="2800" dirty="0"/>
              <a:t>2.</a:t>
            </a:r>
            <a:r>
              <a:rPr lang="ca-ES" sz="2800" spc="-65" dirty="0"/>
              <a:t> </a:t>
            </a:r>
            <a:r>
              <a:rPr lang="ca-ES" sz="2800" dirty="0" err="1"/>
              <a:t>Visibilización</a:t>
            </a:r>
            <a:r>
              <a:rPr lang="ca-ES" sz="2800" dirty="0"/>
              <a:t> de </a:t>
            </a:r>
            <a:r>
              <a:rPr lang="ca-ES" sz="2800" dirty="0" err="1"/>
              <a:t>investigación</a:t>
            </a:r>
            <a:r>
              <a:rPr lang="ca-ES" sz="2800" dirty="0"/>
              <a:t> </a:t>
            </a:r>
            <a:br>
              <a:rPr lang="ca-ES" sz="2800" dirty="0"/>
            </a:br>
            <a:r>
              <a:rPr lang="ca-ES" sz="2800" dirty="0"/>
              <a:t>y </a:t>
            </a:r>
            <a:r>
              <a:rPr lang="ca-ES" sz="2800" dirty="0" err="1"/>
              <a:t>formación</a:t>
            </a:r>
            <a:r>
              <a:rPr lang="ca-ES" sz="2800" dirty="0"/>
              <a:t> </a:t>
            </a:r>
            <a:endParaRPr lang="ca-ES" sz="28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94535" y="1961625"/>
            <a:ext cx="4645951" cy="156645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l">
              <a:lnSpc>
                <a:spcPct val="112300"/>
              </a:lnSpc>
              <a:spcBef>
                <a:spcPts val="100"/>
              </a:spcBef>
            </a:pPr>
            <a:r>
              <a:rPr lang="ca-ES" sz="2300" err="1">
                <a:latin typeface="Arial"/>
                <a:cs typeface="Arial"/>
              </a:rPr>
              <a:t>Ponemos</a:t>
            </a:r>
            <a:r>
              <a:rPr lang="ca-ES" sz="2300" dirty="0">
                <a:latin typeface="Arial"/>
                <a:cs typeface="Arial"/>
              </a:rPr>
              <a:t> al </a:t>
            </a:r>
            <a:r>
              <a:rPr lang="ca-ES" sz="2300" err="1">
                <a:latin typeface="Arial"/>
                <a:cs typeface="Arial"/>
              </a:rPr>
              <a:t>alcance</a:t>
            </a:r>
            <a:r>
              <a:rPr lang="ca-ES" sz="2300" dirty="0">
                <a:latin typeface="Arial"/>
                <a:cs typeface="Arial"/>
              </a:rPr>
              <a:t> de la </a:t>
            </a:r>
            <a:r>
              <a:rPr lang="ca-ES" sz="2300" err="1">
                <a:latin typeface="Arial"/>
                <a:cs typeface="Arial"/>
              </a:rPr>
              <a:t>sociedad</a:t>
            </a:r>
            <a:r>
              <a:rPr lang="ca-ES" sz="2300" dirty="0">
                <a:latin typeface="Arial"/>
                <a:cs typeface="Arial"/>
              </a:rPr>
              <a:t> </a:t>
            </a:r>
            <a:r>
              <a:rPr lang="ca-ES" sz="2300" b="1" err="1">
                <a:solidFill>
                  <a:srgbClr val="4477B8"/>
                </a:solidFill>
                <a:latin typeface="Arial"/>
                <a:cs typeface="Arial"/>
              </a:rPr>
              <a:t>investigación</a:t>
            </a:r>
            <a:r>
              <a:rPr lang="ca-ES" sz="2300" dirty="0">
                <a:latin typeface="Arial"/>
                <a:cs typeface="Arial"/>
              </a:rPr>
              <a:t>,</a:t>
            </a:r>
            <a:r>
              <a:rPr lang="ca-ES" sz="2300" spc="-110" dirty="0">
                <a:latin typeface="Arial"/>
                <a:cs typeface="Arial"/>
              </a:rPr>
              <a:t> </a:t>
            </a:r>
            <a:r>
              <a:rPr lang="ca-ES" sz="2300" b="1" err="1">
                <a:solidFill>
                  <a:srgbClr val="4477B8"/>
                </a:solidFill>
                <a:latin typeface="Arial"/>
                <a:cs typeface="Arial"/>
              </a:rPr>
              <a:t>formación</a:t>
            </a:r>
            <a:r>
              <a:rPr lang="ca-ES" sz="2300" dirty="0">
                <a:latin typeface="Arial"/>
                <a:cs typeface="Arial"/>
              </a:rPr>
              <a:t>,</a:t>
            </a:r>
            <a:r>
              <a:rPr lang="ca-ES" sz="2300" spc="-110" dirty="0">
                <a:latin typeface="Arial"/>
                <a:cs typeface="Arial"/>
              </a:rPr>
              <a:t> </a:t>
            </a:r>
            <a:r>
              <a:rPr lang="ca-ES" sz="2300" b="1" spc="-10" err="1">
                <a:solidFill>
                  <a:srgbClr val="4477B8"/>
                </a:solidFill>
                <a:latin typeface="Arial"/>
                <a:cs typeface="Arial"/>
              </a:rPr>
              <a:t>legislación</a:t>
            </a:r>
            <a:r>
              <a:rPr lang="ca-ES" sz="2300" b="1" spc="-1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y</a:t>
            </a:r>
            <a:r>
              <a:rPr lang="ca-ES" sz="2300" spc="-40" dirty="0">
                <a:latin typeface="Arial"/>
                <a:cs typeface="Arial"/>
              </a:rPr>
              <a:t> </a:t>
            </a:r>
            <a:r>
              <a:rPr lang="ca-ES" sz="2300" b="1" err="1">
                <a:solidFill>
                  <a:srgbClr val="4477B8"/>
                </a:solidFill>
                <a:latin typeface="Arial"/>
                <a:cs typeface="Arial"/>
              </a:rPr>
              <a:t>normas</a:t>
            </a:r>
            <a:r>
              <a:rPr lang="ca-ES" sz="2300" b="1" spc="-3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endParaRPr lang="ca-ES" sz="2300" err="1">
              <a:latin typeface="Arial"/>
              <a:cs typeface="Arial"/>
            </a:endParaRPr>
          </a:p>
          <a:p>
            <a:pPr marL="12700" marR="5080" algn="l">
              <a:lnSpc>
                <a:spcPct val="112300"/>
              </a:lnSpc>
              <a:spcBef>
                <a:spcPts val="100"/>
              </a:spcBef>
            </a:pPr>
            <a:r>
              <a:rPr lang="ca-ES" sz="2300" dirty="0">
                <a:latin typeface="Arial"/>
                <a:cs typeface="Arial"/>
              </a:rPr>
              <a:t>sobre</a:t>
            </a:r>
            <a:r>
              <a:rPr lang="ca-ES" sz="2300" spc="-25" dirty="0">
                <a:latin typeface="Arial"/>
                <a:cs typeface="Arial"/>
              </a:rPr>
              <a:t> </a:t>
            </a:r>
            <a:r>
              <a:rPr lang="ca-ES" sz="2300" spc="-10" dirty="0" err="1">
                <a:latin typeface="Arial"/>
                <a:cs typeface="Arial"/>
              </a:rPr>
              <a:t>accesibilidad</a:t>
            </a:r>
            <a:endParaRPr lang="ca-ES" sz="2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4534" y="4740433"/>
            <a:ext cx="4096665" cy="79573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ca-ES" sz="2300" spc="-25" dirty="0">
                <a:latin typeface="Arial"/>
                <a:cs typeface="Arial"/>
              </a:rPr>
              <a:t>MAP</a:t>
            </a:r>
            <a:endParaRPr lang="ca-ES"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ca-ES" sz="2300" b="1" spc="-10" dirty="0">
                <a:solidFill>
                  <a:srgbClr val="D34316"/>
                </a:solidFill>
                <a:latin typeface="Arial"/>
                <a:cs typeface="Arial"/>
                <a:hlinkClick r:id="rId2"/>
              </a:rPr>
              <a:t>http://www.mapaccess.org/</a:t>
            </a:r>
            <a:endParaRPr lang="ca-ES" sz="2300" dirty="0">
              <a:latin typeface="Arial"/>
              <a:cs typeface="Arial"/>
            </a:endParaRPr>
          </a:p>
        </p:txBody>
      </p:sp>
      <p:pic>
        <p:nvPicPr>
          <p:cNvPr id="6" name="Imagen 5" descr="Lloc web de MAP">
            <a:hlinkClick r:id="rId2"/>
            <a:extLst>
              <a:ext uri="{FF2B5EF4-FFF2-40B4-BE49-F238E27FC236}">
                <a16:creationId xmlns:a16="http://schemas.microsoft.com/office/drawing/2014/main" id="{D6C5E1E1-3BD5-AC9F-27C5-F3C61B20D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76400"/>
            <a:ext cx="3923029" cy="44529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14</a:t>
            </a:fld>
            <a:endParaRPr lang="ca-ES" spc="-25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6DB141-8887-4EDC-84D5-93C395EF3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5F404DF-A1C6-444C-B01D-06AF84EF1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576847"/>
            <a:ext cx="5309235" cy="5435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dirty="0"/>
              <a:t>3.</a:t>
            </a:r>
            <a:r>
              <a:rPr lang="ca-ES" spc="-114" dirty="0"/>
              <a:t> </a:t>
            </a:r>
            <a:r>
              <a:rPr lang="ca-ES" spc="-30" dirty="0" err="1"/>
              <a:t>Transferencia</a:t>
            </a:r>
            <a:r>
              <a:rPr lang="ca-ES" spc="-100" dirty="0"/>
              <a:t> </a:t>
            </a:r>
            <a:r>
              <a:rPr lang="ca-ES" spc="-10" dirty="0"/>
              <a:t>formativa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1228" y="1961625"/>
            <a:ext cx="4782965" cy="18229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27965" marR="740410" indent="-215900">
              <a:lnSpc>
                <a:spcPct val="112300"/>
              </a:lnSpc>
              <a:spcBef>
                <a:spcPts val="100"/>
              </a:spcBef>
              <a:buClr>
                <a:srgbClr val="4477B8"/>
              </a:buClr>
              <a:buFont typeface="Arial Black"/>
              <a:buChar char="•"/>
              <a:tabLst>
                <a:tab pos="227965" algn="l"/>
              </a:tabLst>
            </a:pPr>
            <a:r>
              <a:rPr lang="ca-ES" sz="2300" dirty="0" err="1">
                <a:latin typeface="Arial"/>
                <a:cs typeface="Arial"/>
              </a:rPr>
              <a:t>Formamos</a:t>
            </a:r>
            <a:r>
              <a:rPr lang="ca-ES" sz="2300" dirty="0">
                <a:latin typeface="Arial"/>
                <a:cs typeface="Arial"/>
              </a:rPr>
              <a:t> </a:t>
            </a:r>
            <a:r>
              <a:rPr lang="ca-ES" sz="2300" dirty="0" err="1">
                <a:latin typeface="Arial"/>
                <a:cs typeface="Arial"/>
              </a:rPr>
              <a:t>empresas</a:t>
            </a:r>
            <a:r>
              <a:rPr lang="ca-ES" sz="2300" dirty="0">
                <a:latin typeface="Arial"/>
                <a:cs typeface="Arial"/>
              </a:rPr>
              <a:t> y </a:t>
            </a:r>
            <a:r>
              <a:rPr lang="ca-ES" sz="2300" spc="-25" dirty="0" err="1">
                <a:latin typeface="Arial"/>
                <a:cs typeface="Arial"/>
              </a:rPr>
              <a:t>entidades</a:t>
            </a:r>
            <a:r>
              <a:rPr lang="ca-ES" sz="2300" spc="-25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en</a:t>
            </a:r>
            <a:r>
              <a:rPr lang="ca-ES" sz="2300" spc="-25" dirty="0">
                <a:latin typeface="Arial"/>
                <a:cs typeface="Arial"/>
              </a:rPr>
              <a:t> </a:t>
            </a:r>
            <a:r>
              <a:rPr lang="ca-ES" sz="2300" b="1" spc="-10" dirty="0" err="1">
                <a:solidFill>
                  <a:srgbClr val="4477B8"/>
                </a:solidFill>
                <a:latin typeface="Arial"/>
                <a:cs typeface="Arial"/>
              </a:rPr>
              <a:t>accesibilidad</a:t>
            </a:r>
            <a:endParaRPr lang="ca-ES" sz="2300" dirty="0" err="1">
              <a:latin typeface="Arial"/>
              <a:cs typeface="Arial"/>
            </a:endParaRPr>
          </a:p>
          <a:p>
            <a:pPr marL="227965" marR="5080" indent="-215900">
              <a:lnSpc>
                <a:spcPct val="112300"/>
              </a:lnSpc>
              <a:spcBef>
                <a:spcPts val="1985"/>
              </a:spcBef>
              <a:buClr>
                <a:srgbClr val="4477B8"/>
              </a:buClr>
              <a:buFont typeface="Arial Black"/>
              <a:buChar char="•"/>
              <a:tabLst>
                <a:tab pos="227965" algn="l"/>
              </a:tabLst>
            </a:pPr>
            <a:r>
              <a:rPr lang="ca-ES" sz="2300" dirty="0" err="1">
                <a:latin typeface="Arial"/>
                <a:cs typeface="Arial"/>
              </a:rPr>
              <a:t>Formamos</a:t>
            </a:r>
            <a:r>
              <a:rPr lang="ca-ES" sz="2300" dirty="0">
                <a:latin typeface="Arial"/>
                <a:cs typeface="Arial"/>
              </a:rPr>
              <a:t> los </a:t>
            </a:r>
            <a:r>
              <a:rPr lang="ca-ES" sz="2300" dirty="0" err="1">
                <a:latin typeface="Arial"/>
                <a:cs typeface="Arial"/>
              </a:rPr>
              <a:t>miembros</a:t>
            </a:r>
            <a:r>
              <a:rPr lang="ca-ES" sz="2300" dirty="0">
                <a:latin typeface="Arial"/>
                <a:cs typeface="Arial"/>
              </a:rPr>
              <a:t> de la </a:t>
            </a:r>
            <a:r>
              <a:rPr lang="ca-ES" sz="2300" dirty="0" err="1">
                <a:latin typeface="Arial"/>
                <a:cs typeface="Arial"/>
              </a:rPr>
              <a:t>red</a:t>
            </a:r>
            <a:r>
              <a:rPr lang="ca-ES" sz="2300" dirty="0">
                <a:latin typeface="Arial"/>
                <a:cs typeface="Arial"/>
              </a:rPr>
              <a:t> en 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valorización</a:t>
            </a:r>
            <a:r>
              <a:rPr lang="ca-ES" sz="2300" b="1" spc="-2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y</a:t>
            </a:r>
            <a:r>
              <a:rPr lang="ca-ES" sz="2300" spc="-15" dirty="0">
                <a:latin typeface="Arial"/>
                <a:cs typeface="Arial"/>
              </a:rPr>
              <a:t> </a:t>
            </a:r>
            <a:r>
              <a:rPr lang="ca-ES" sz="2300" b="1" spc="-10" dirty="0" err="1">
                <a:solidFill>
                  <a:srgbClr val="4477B8"/>
                </a:solidFill>
                <a:latin typeface="Arial"/>
                <a:cs typeface="Arial"/>
              </a:rPr>
              <a:t>transferencia</a:t>
            </a:r>
            <a:endParaRPr lang="ca-ES" sz="2300" dirty="0" err="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083" y="5195464"/>
            <a:ext cx="4783894" cy="3667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Cápsulas</a:t>
            </a:r>
            <a:r>
              <a:rPr lang="ca-ES" sz="2300" b="1" spc="-70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y</a:t>
            </a:r>
            <a:r>
              <a:rPr lang="ca-ES" sz="2300" spc="-60" dirty="0"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sesiones</a:t>
            </a:r>
            <a:r>
              <a:rPr lang="ca-ES" sz="2300" b="1" spc="-60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b="1" spc="-10" dirty="0" err="1">
                <a:solidFill>
                  <a:srgbClr val="D34316"/>
                </a:solidFill>
                <a:latin typeface="Arial"/>
                <a:cs typeface="Arial"/>
              </a:rPr>
              <a:t>formativas</a:t>
            </a:r>
            <a:endParaRPr lang="ca-ES" sz="2300" dirty="0" err="1">
              <a:latin typeface="Arial"/>
              <a:cs typeface="Arial"/>
            </a:endParaRPr>
          </a:p>
        </p:txBody>
      </p:sp>
      <p:pic>
        <p:nvPicPr>
          <p:cNvPr id="6" name="Imagen 5" descr="Caràtula de la sèrie 15x15: El novembre de l'accessibilitat">
            <a:hlinkClick r:id="rId2"/>
            <a:extLst>
              <a:ext uri="{FF2B5EF4-FFF2-40B4-BE49-F238E27FC236}">
                <a16:creationId xmlns:a16="http://schemas.microsoft.com/office/drawing/2014/main" id="{BB85409B-D60A-EEC5-06D4-89D1AD56C2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81" t="6285" r="21742" b="5723"/>
          <a:stretch/>
        </p:blipFill>
        <p:spPr>
          <a:xfrm>
            <a:off x="7848600" y="2514600"/>
            <a:ext cx="1768928" cy="1524000"/>
          </a:xfrm>
          <a:prstGeom prst="rect">
            <a:avLst/>
          </a:prstGeom>
        </p:spPr>
      </p:pic>
      <p:pic>
        <p:nvPicPr>
          <p:cNvPr id="8" name="Imagen 5" descr="Caràtula de la sèrie 6x15: El juny de l'accessibilitat">
            <a:hlinkClick r:id="rId4"/>
            <a:extLst>
              <a:ext uri="{FF2B5EF4-FFF2-40B4-BE49-F238E27FC236}">
                <a16:creationId xmlns:a16="http://schemas.microsoft.com/office/drawing/2014/main" id="{59FF53BE-CE6E-F121-1A82-2B3365EC02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22" t="2743" r="19740" b="2743"/>
          <a:stretch/>
        </p:blipFill>
        <p:spPr>
          <a:xfrm>
            <a:off x="9677400" y="2514600"/>
            <a:ext cx="1768928" cy="1524000"/>
          </a:xfrm>
          <a:prstGeom prst="rect">
            <a:avLst/>
          </a:prstGeom>
        </p:spPr>
      </p:pic>
      <p:pic>
        <p:nvPicPr>
          <p:cNvPr id="7" name="Imagen 6" descr="Notícia: Recerca i Mercat - Aprèn els conceptes bàsics d'aproximació al mercat i prepara't per presentar una proposta competitiva">
            <a:hlinkClick r:id="rId6"/>
            <a:extLst>
              <a:ext uri="{FF2B5EF4-FFF2-40B4-BE49-F238E27FC236}">
                <a16:creationId xmlns:a16="http://schemas.microsoft.com/office/drawing/2014/main" id="{7824811B-6288-9A5A-686B-80CF33B7AD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191000"/>
            <a:ext cx="3597728" cy="8683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15</a:t>
            </a:fld>
            <a:endParaRPr lang="ca-ES" spc="-25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986EA8-6D42-4A95-B172-D32025549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0027798-F2A0-4D25-97DD-623009E916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655047"/>
            <a:ext cx="6177182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dirty="0"/>
              <a:t>4.</a:t>
            </a:r>
            <a:r>
              <a:rPr lang="ca-ES" spc="-114" dirty="0"/>
              <a:t> </a:t>
            </a:r>
            <a:r>
              <a:rPr lang="ca-ES" dirty="0"/>
              <a:t>Soluciones</a:t>
            </a:r>
            <a:r>
              <a:rPr lang="ca-ES" spc="-110" dirty="0"/>
              <a:t> </a:t>
            </a:r>
            <a:r>
              <a:rPr lang="ca-ES" spc="-15" dirty="0" err="1"/>
              <a:t>disruptivas</a:t>
            </a:r>
            <a:r>
              <a:rPr lang="ca-ES" spc="-15" dirty="0"/>
              <a:t> </a:t>
            </a:r>
            <a:r>
              <a:rPr lang="en-GB" b="0" spc="-15" dirty="0"/>
              <a:t>(1/2)</a:t>
            </a:r>
            <a:endParaRPr lang="ca-ES"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694535" y="1961625"/>
            <a:ext cx="4695825" cy="1156727"/>
          </a:xfrm>
          <a:prstGeom prst="rect">
            <a:avLst/>
          </a:prstGeom>
        </p:spPr>
        <p:txBody>
          <a:bodyPr vert="horz" wrap="square" lIns="0" tIns="55880" rIns="0" bIns="0" rtlCol="0" anchor="t">
            <a:spAutoFit/>
          </a:bodyPr>
          <a:lstStyle/>
          <a:p>
            <a:pPr marL="12700">
              <a:spcBef>
                <a:spcPts val="440"/>
              </a:spcBef>
            </a:pPr>
            <a:r>
              <a:rPr lang="ca-ES" sz="2300" dirty="0" err="1">
                <a:latin typeface="Arial"/>
                <a:cs typeface="Arial"/>
              </a:rPr>
              <a:t>Ofrecemos</a:t>
            </a:r>
            <a:r>
              <a:rPr lang="ca-ES" sz="2300" dirty="0">
                <a:latin typeface="Arial"/>
                <a:cs typeface="Arial"/>
              </a:rPr>
              <a:t> </a:t>
            </a:r>
            <a:r>
              <a:rPr lang="ca-ES" sz="2300" dirty="0" err="1">
                <a:latin typeface="Arial"/>
                <a:cs typeface="Arial"/>
              </a:rPr>
              <a:t>apoyo</a:t>
            </a:r>
            <a:r>
              <a:rPr lang="ca-ES" sz="2300" dirty="0">
                <a:latin typeface="Arial"/>
                <a:cs typeface="Arial"/>
              </a:rPr>
              <a:t> al</a:t>
            </a:r>
            <a:r>
              <a:rPr lang="ca-ES" sz="2300" spc="-40" dirty="0">
                <a:latin typeface="Arial"/>
                <a:cs typeface="Arial"/>
              </a:rPr>
              <a:t> </a:t>
            </a:r>
            <a:r>
              <a:rPr lang="ca-ES" sz="2300" b="1" spc="-10" dirty="0" err="1">
                <a:solidFill>
                  <a:srgbClr val="4477B8"/>
                </a:solidFill>
                <a:latin typeface="Arial"/>
                <a:cs typeface="Arial"/>
              </a:rPr>
              <a:t>desarrollo</a:t>
            </a:r>
            <a:r>
              <a:rPr lang="ca-ES" sz="2300" b="1" spc="-1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lang="ca-ES" sz="2300" spc="-80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soluciones</a:t>
            </a:r>
            <a:r>
              <a:rPr lang="ca-ES" sz="2300" spc="-70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en</a:t>
            </a:r>
            <a:r>
              <a:rPr lang="ca-ES" sz="2300" spc="-65" dirty="0">
                <a:latin typeface="Arial"/>
                <a:cs typeface="Arial"/>
              </a:rPr>
              <a:t> </a:t>
            </a:r>
            <a:r>
              <a:rPr lang="ca-ES" sz="2300" spc="-10" dirty="0" err="1">
                <a:latin typeface="Arial"/>
                <a:cs typeface="Arial"/>
              </a:rPr>
              <a:t>accesibilidad</a:t>
            </a:r>
            <a:endParaRPr lang="ca-ES" sz="2300" dirty="0" err="1">
              <a:latin typeface="Arial"/>
              <a:cs typeface="Arial"/>
            </a:endParaRPr>
          </a:p>
          <a:p>
            <a:pPr marL="12700">
              <a:spcBef>
                <a:spcPts val="340"/>
              </a:spcBef>
            </a:pPr>
            <a:r>
              <a:rPr lang="ca-ES" sz="2300" spc="-50" dirty="0">
                <a:latin typeface="Arial"/>
                <a:cs typeface="Arial"/>
              </a:rPr>
              <a:t>y a </a:t>
            </a:r>
            <a:r>
              <a:rPr lang="ca-ES" sz="2300" spc="-50" dirty="0" err="1">
                <a:latin typeface="Arial"/>
                <a:cs typeface="Arial"/>
              </a:rPr>
              <a:t>su</a:t>
            </a:r>
            <a:r>
              <a:rPr lang="ca-ES" sz="2300" spc="-50" dirty="0"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difusión</a:t>
            </a:r>
            <a:r>
              <a:rPr lang="ca-ES" sz="2300" b="1" spc="-4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y</a:t>
            </a:r>
            <a:r>
              <a:rPr lang="ca-ES" sz="2300" spc="-35" dirty="0">
                <a:latin typeface="Arial"/>
                <a:cs typeface="Arial"/>
              </a:rPr>
              <a:t> </a:t>
            </a:r>
            <a:r>
              <a:rPr lang="ca-ES" sz="2300" b="1" spc="-10" dirty="0" err="1">
                <a:solidFill>
                  <a:srgbClr val="4477B8"/>
                </a:solidFill>
                <a:latin typeface="Arial"/>
                <a:cs typeface="Arial"/>
              </a:rPr>
              <a:t>transferencia</a:t>
            </a:r>
            <a:endParaRPr lang="ca-ES" sz="2300" dirty="0" err="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4535" y="5195464"/>
            <a:ext cx="5638555" cy="3667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  <a:hlinkClick r:id="rId2"/>
              </a:rPr>
              <a:t>Concursos</a:t>
            </a:r>
            <a:r>
              <a:rPr lang="ca-ES" sz="2300" b="1" spc="-80" dirty="0">
                <a:solidFill>
                  <a:srgbClr val="D34316"/>
                </a:solidFill>
                <a:latin typeface="Arial"/>
                <a:cs typeface="Arial"/>
                <a:hlinkClick r:id="rId2"/>
              </a:rPr>
              <a:t> 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  <a:hlinkClick r:id="rId2"/>
              </a:rPr>
              <a:t>internos</a:t>
            </a:r>
            <a:r>
              <a:rPr lang="ca-ES" sz="2300" b="1" spc="-65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solidFill>
                  <a:srgbClr val="000000"/>
                </a:solidFill>
                <a:latin typeface="Arial"/>
                <a:cs typeface="Arial"/>
              </a:rPr>
              <a:t>con </a:t>
            </a:r>
            <a:r>
              <a:rPr lang="ca-ES" sz="2300" dirty="0" err="1">
                <a:latin typeface="Arial"/>
                <a:cs typeface="Arial"/>
              </a:rPr>
              <a:t>financiación</a:t>
            </a:r>
            <a:endParaRPr lang="ca-ES" sz="2300" spc="-10" dirty="0" err="1">
              <a:latin typeface="Arial"/>
              <a:cs typeface="Arial"/>
            </a:endParaRPr>
          </a:p>
        </p:txBody>
      </p:sp>
      <p:pic>
        <p:nvPicPr>
          <p:cNvPr id="1026" name="Picture 2" descr="Cartell d'Accessibility Solutions Awards, esdeveniment de resolució de la 1a convocatòria de solucions disruptives d'AccessCat">
            <a:hlinkClick r:id="rId3"/>
            <a:extLst>
              <a:ext uri="{FF2B5EF4-FFF2-40B4-BE49-F238E27FC236}">
                <a16:creationId xmlns:a16="http://schemas.microsoft.com/office/drawing/2014/main" id="{27F87E09-A14B-E4FE-EC44-ED4C4CE373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3400" y="2164011"/>
            <a:ext cx="3182179" cy="31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16</a:t>
            </a:fld>
            <a:endParaRPr lang="ca-ES" spc="-25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966B1D-EA51-4D0A-81B1-7D7170F2C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9C8A90-3164-4DD3-B4AE-B46B9C9F1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81793-F5CA-5997-A35D-59DFE1B33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3B31397-C757-379D-D7DB-ED78B5A4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0" y="609441"/>
            <a:ext cx="6627640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4. Soluciones </a:t>
            </a:r>
            <a:r>
              <a:rPr lang="en-GB" dirty="0" err="1"/>
              <a:t>disruptivas</a:t>
            </a:r>
            <a:r>
              <a:rPr lang="en-GB" dirty="0"/>
              <a:t> </a:t>
            </a:r>
            <a:r>
              <a:rPr lang="en-GB" b="0" spc="-125" dirty="0">
                <a:latin typeface="Arial"/>
                <a:cs typeface="Arial"/>
              </a:rPr>
              <a:t>(2/2) </a:t>
            </a:r>
            <a:r>
              <a:rPr lang="fr-FR" dirty="0"/>
              <a:t>​</a:t>
            </a:r>
            <a:r>
              <a:rPr lang="en-GB" dirty="0"/>
              <a:t> ​</a:t>
            </a:r>
            <a:endParaRPr lang="en-GB" spc="-1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E952D58-B34D-6AD9-D8CD-AD55AFF76620}"/>
              </a:ext>
            </a:extLst>
          </p:cNvPr>
          <p:cNvSpPr txBox="1"/>
          <p:nvPr/>
        </p:nvSpPr>
        <p:spPr>
          <a:xfrm>
            <a:off x="1201398" y="1809225"/>
            <a:ext cx="7628031" cy="410369"/>
          </a:xfrm>
          <a:prstGeom prst="rect">
            <a:avLst/>
          </a:prstGeom>
        </p:spPr>
        <p:txBody>
          <a:bodyPr vert="horz" wrap="square" lIns="0" tIns="55880" rIns="0" bIns="0" rtlCol="0" anchor="t">
            <a:spAutoFit/>
          </a:bodyPr>
          <a:lstStyle/>
          <a:p>
            <a:pPr marL="12700">
              <a:spcBef>
                <a:spcPts val="440"/>
              </a:spcBef>
            </a:pPr>
            <a:r>
              <a:rPr lang="en-US" sz="2300" b="1" dirty="0" err="1">
                <a:solidFill>
                  <a:srgbClr val="4277B7"/>
                </a:solidFill>
                <a:latin typeface="Arial"/>
                <a:cs typeface="Arial"/>
              </a:rPr>
              <a:t>Ganadores</a:t>
            </a:r>
            <a:r>
              <a:rPr lang="en-US" sz="2300" b="1" dirty="0">
                <a:solidFill>
                  <a:srgbClr val="4277B7"/>
                </a:solidFill>
                <a:latin typeface="Arial"/>
                <a:cs typeface="Arial"/>
              </a:rPr>
              <a:t> de </a:t>
            </a:r>
            <a:r>
              <a:rPr lang="en-US" sz="2300" b="1" dirty="0" err="1">
                <a:solidFill>
                  <a:srgbClr val="4277B7"/>
                </a:solidFill>
                <a:latin typeface="Arial"/>
                <a:cs typeface="Arial"/>
              </a:rPr>
              <a:t>los</a:t>
            </a:r>
            <a:r>
              <a:rPr lang="en-US" sz="2300" b="1" dirty="0">
                <a:solidFill>
                  <a:srgbClr val="4277B7"/>
                </a:solidFill>
                <a:latin typeface="Arial"/>
                <a:cs typeface="Arial"/>
              </a:rPr>
              <a:t> Accessibility Solutions Awards</a:t>
            </a:r>
            <a:endParaRPr lang="ca-ES" sz="2300" b="1" dirty="0">
              <a:solidFill>
                <a:srgbClr val="4277B7"/>
              </a:solidFill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BDD1961-07AB-F09A-DD82-21E28F74A715}"/>
              </a:ext>
            </a:extLst>
          </p:cNvPr>
          <p:cNvSpPr txBox="1"/>
          <p:nvPr/>
        </p:nvSpPr>
        <p:spPr>
          <a:xfrm>
            <a:off x="6391275" y="2743200"/>
            <a:ext cx="4886325" cy="1215717"/>
          </a:xfrm>
          <a:prstGeom prst="rect">
            <a:avLst/>
          </a:prstGeom>
        </p:spPr>
        <p:txBody>
          <a:bodyPr vert="horz" wrap="square" lIns="0" tIns="55880" rIns="0" bIns="0" rtlCol="0" anchor="t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440"/>
              </a:spcBef>
              <a:defRPr sz="2300" b="1">
                <a:solidFill>
                  <a:srgbClr val="4277B7"/>
                </a:solidFill>
                <a:latin typeface="Arial"/>
                <a:cs typeface="Arial"/>
              </a:defRPr>
            </a:lvl1pPr>
          </a:lstStyle>
          <a:p>
            <a:r>
              <a:rPr lang="ca-ES" sz="1800" dirty="0">
                <a:solidFill>
                  <a:srgbClr val="D34316"/>
                </a:solidFill>
              </a:rPr>
              <a:t>SCRIBAL</a:t>
            </a:r>
          </a:p>
          <a:p>
            <a:r>
              <a:rPr lang="ca-ES" sz="1800" dirty="0">
                <a:solidFill>
                  <a:schemeClr val="tx1"/>
                </a:solidFill>
              </a:rPr>
              <a:t>Un transcriptor digital para la </a:t>
            </a:r>
            <a:r>
              <a:rPr lang="ca-ES" sz="1800" dirty="0" err="1">
                <a:solidFill>
                  <a:schemeClr val="tx1"/>
                </a:solidFill>
              </a:rPr>
              <a:t>docencia</a:t>
            </a:r>
            <a:endParaRPr lang="ca-ES" dirty="0" err="1">
              <a:solidFill>
                <a:schemeClr val="tx1"/>
              </a:solidFill>
            </a:endParaRPr>
          </a:p>
          <a:p>
            <a:pPr lvl="1"/>
            <a:endParaRPr lang="ca-ES">
              <a:solidFill>
                <a:srgbClr val="000000"/>
              </a:solidFill>
            </a:endParaRPr>
          </a:p>
          <a:p>
            <a:pPr lvl="1"/>
            <a:r>
              <a:rPr lang="ca-ES" dirty="0">
                <a:solidFill>
                  <a:srgbClr val="000000"/>
                </a:solidFill>
              </a:rPr>
              <a:t>Investigadora: Mireia </a:t>
            </a:r>
            <a:r>
              <a:rPr lang="ca-ES" dirty="0" err="1">
                <a:solidFill>
                  <a:srgbClr val="000000"/>
                </a:solidFill>
              </a:rPr>
              <a:t>Farrús</a:t>
            </a:r>
            <a:r>
              <a:rPr lang="ca-ES" dirty="0">
                <a:solidFill>
                  <a:srgbClr val="000000"/>
                </a:solidFill>
              </a:rPr>
              <a:t> (</a:t>
            </a:r>
            <a:r>
              <a:rPr lang="ca-ES" dirty="0" err="1">
                <a:solidFill>
                  <a:srgbClr val="000000"/>
                </a:solidFill>
              </a:rPr>
              <a:t>CLiC</a:t>
            </a:r>
            <a:r>
              <a:rPr lang="ca-ES" dirty="0">
                <a:solidFill>
                  <a:srgbClr val="000000"/>
                </a:solidFill>
              </a:rPr>
              <a:t>, UB)</a:t>
            </a:r>
          </a:p>
        </p:txBody>
      </p:sp>
      <p:pic>
        <p:nvPicPr>
          <p:cNvPr id="7" name="Imatge 6" descr="Winners of the first Accessiblity Solutions Awards: PlanAccess and SCRIBAL.">
            <a:hlinkClick r:id="rId2"/>
            <a:extLst>
              <a:ext uri="{FF2B5EF4-FFF2-40B4-BE49-F238E27FC236}">
                <a16:creationId xmlns:a16="http://schemas.microsoft.com/office/drawing/2014/main" id="{F420C207-AD92-9B88-442C-FD5C3E0CF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85" y="4622657"/>
            <a:ext cx="3790126" cy="90805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304E2D31-9064-1210-9282-E3A7CE1971A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17</a:t>
            </a:fld>
            <a:endParaRPr lang="ca-ES" spc="-25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5D9EC61-311F-69B0-1A12-64B77760798B}"/>
              </a:ext>
            </a:extLst>
          </p:cNvPr>
          <p:cNvSpPr txBox="1"/>
          <p:nvPr/>
        </p:nvSpPr>
        <p:spPr>
          <a:xfrm>
            <a:off x="1201399" y="2743200"/>
            <a:ext cx="4603018" cy="2333482"/>
          </a:xfrm>
          <a:prstGeom prst="rect">
            <a:avLst/>
          </a:prstGeom>
        </p:spPr>
        <p:txBody>
          <a:bodyPr vert="horz" wrap="square" lIns="0" tIns="55880" rIns="0" bIns="0" rtlCol="0" anchor="t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440"/>
              </a:spcBef>
              <a:defRPr sz="2300" b="1">
                <a:solidFill>
                  <a:srgbClr val="4277B7"/>
                </a:solidFill>
                <a:latin typeface="Arial"/>
                <a:cs typeface="Arial"/>
              </a:defRPr>
            </a:lvl1pPr>
          </a:lstStyle>
          <a:p>
            <a:r>
              <a:rPr lang="ca-ES" sz="1800" dirty="0">
                <a:solidFill>
                  <a:srgbClr val="D34316"/>
                </a:solidFill>
              </a:rPr>
              <a:t>PLANACCESS</a:t>
            </a:r>
          </a:p>
          <a:p>
            <a:r>
              <a:rPr lang="ca-ES" sz="1800" dirty="0">
                <a:solidFill>
                  <a:schemeClr val="tx1"/>
                </a:solidFill>
              </a:rPr>
              <a:t>Planificar la </a:t>
            </a:r>
            <a:r>
              <a:rPr lang="ca-ES" sz="1800" dirty="0" err="1">
                <a:solidFill>
                  <a:schemeClr val="tx1"/>
                </a:solidFill>
              </a:rPr>
              <a:t>accesibilidad</a:t>
            </a:r>
            <a:r>
              <a:rPr lang="ca-ES" sz="1800" dirty="0">
                <a:solidFill>
                  <a:schemeClr val="tx1"/>
                </a:solidFill>
              </a:rPr>
              <a:t> comunicativa. Una </a:t>
            </a:r>
            <a:r>
              <a:rPr lang="ca-ES" sz="1800" dirty="0" err="1">
                <a:solidFill>
                  <a:schemeClr val="tx1"/>
                </a:solidFill>
              </a:rPr>
              <a:t>nueva</a:t>
            </a:r>
            <a:r>
              <a:rPr lang="ca-ES" sz="1800" dirty="0">
                <a:solidFill>
                  <a:schemeClr val="tx1"/>
                </a:solidFill>
              </a:rPr>
              <a:t> </a:t>
            </a:r>
            <a:r>
              <a:rPr lang="ca-ES" sz="1800" dirty="0" err="1">
                <a:solidFill>
                  <a:schemeClr val="tx1"/>
                </a:solidFill>
              </a:rPr>
              <a:t>metodología</a:t>
            </a:r>
            <a:r>
              <a:rPr lang="ca-ES" sz="1800" dirty="0">
                <a:solidFill>
                  <a:schemeClr val="tx1"/>
                </a:solidFill>
              </a:rPr>
              <a:t> basada en la </a:t>
            </a:r>
            <a:r>
              <a:rPr lang="ca-ES" sz="1800" dirty="0" err="1">
                <a:solidFill>
                  <a:schemeClr val="tx1"/>
                </a:solidFill>
              </a:rPr>
              <a:t>investigación</a:t>
            </a:r>
            <a:r>
              <a:rPr lang="ca-ES" sz="1800" dirty="0">
                <a:solidFill>
                  <a:schemeClr val="tx1"/>
                </a:solidFill>
              </a:rPr>
              <a:t> para los </a:t>
            </a:r>
            <a:r>
              <a:rPr lang="ca-ES" sz="1800" dirty="0" err="1">
                <a:solidFill>
                  <a:schemeClr val="tx1"/>
                </a:solidFill>
              </a:rPr>
              <a:t>sectores</a:t>
            </a:r>
            <a:r>
              <a:rPr lang="ca-ES" sz="1800" dirty="0">
                <a:solidFill>
                  <a:schemeClr val="tx1"/>
                </a:solidFill>
              </a:rPr>
              <a:t> </a:t>
            </a:r>
            <a:r>
              <a:rPr lang="ca-ES" sz="1800" dirty="0" err="1">
                <a:solidFill>
                  <a:schemeClr val="tx1"/>
                </a:solidFill>
              </a:rPr>
              <a:t>educativo</a:t>
            </a:r>
            <a:r>
              <a:rPr lang="ca-ES" sz="1800" dirty="0">
                <a:solidFill>
                  <a:schemeClr val="tx1"/>
                </a:solidFill>
              </a:rPr>
              <a:t> y cultural</a:t>
            </a:r>
          </a:p>
          <a:p>
            <a:pPr lvl="1"/>
            <a:endParaRPr lang="ca-ES" dirty="0">
              <a:solidFill>
                <a:schemeClr val="tx1"/>
              </a:solidFill>
            </a:endParaRPr>
          </a:p>
          <a:p>
            <a:pPr lvl="1"/>
            <a:r>
              <a:rPr lang="ca-ES" dirty="0" err="1">
                <a:solidFill>
                  <a:schemeClr val="tx1"/>
                </a:solidFill>
              </a:rPr>
              <a:t>Investigadoras</a:t>
            </a:r>
            <a:r>
              <a:rPr lang="ca-ES" dirty="0">
                <a:solidFill>
                  <a:schemeClr val="tx1"/>
                </a:solidFill>
              </a:rPr>
              <a:t>: Blanca Arias e Irene </a:t>
            </a:r>
            <a:r>
              <a:rPr lang="ca-ES" dirty="0" err="1">
                <a:solidFill>
                  <a:schemeClr val="tx1"/>
                </a:solidFill>
              </a:rPr>
              <a:t>Hermosa</a:t>
            </a:r>
            <a:r>
              <a:rPr lang="ca-ES" dirty="0">
                <a:solidFill>
                  <a:schemeClr val="tx1"/>
                </a:solidFill>
              </a:rPr>
              <a:t> (</a:t>
            </a:r>
            <a:r>
              <a:rPr lang="ca-ES" dirty="0" err="1">
                <a:solidFill>
                  <a:schemeClr val="tx1"/>
                </a:solidFill>
              </a:rPr>
              <a:t>TraDiLex</a:t>
            </a:r>
            <a:r>
              <a:rPr lang="ca-ES" dirty="0">
                <a:solidFill>
                  <a:schemeClr val="tx1"/>
                </a:solidFill>
              </a:rPr>
              <a:t>, UPF)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099876-33B8-408F-9C4A-25FBAD355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1DD83C6-E964-458D-A673-324F30A80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7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545510"/>
            <a:ext cx="8489950" cy="5435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dirty="0"/>
              <a:t>5.</a:t>
            </a:r>
            <a:r>
              <a:rPr lang="ca-ES" spc="-50" dirty="0"/>
              <a:t> </a:t>
            </a:r>
            <a:r>
              <a:rPr lang="ca-ES" spc="-10" dirty="0" err="1"/>
              <a:t>Sensibilización</a:t>
            </a:r>
            <a:r>
              <a:rPr lang="ca-ES" spc="-10" dirty="0"/>
              <a:t> y</a:t>
            </a:r>
            <a:r>
              <a:rPr lang="ca-ES" spc="-45" dirty="0"/>
              <a:t> </a:t>
            </a:r>
            <a:r>
              <a:rPr lang="ca-ES" spc="-20" dirty="0" err="1"/>
              <a:t>transferencia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4535" y="1961625"/>
            <a:ext cx="3500754" cy="11700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dirty="0" err="1">
                <a:latin typeface="Arial"/>
                <a:cs typeface="Arial"/>
              </a:rPr>
              <a:t>Despertamos</a:t>
            </a:r>
            <a:r>
              <a:rPr lang="ca-ES" sz="2300" spc="-90" dirty="0">
                <a:latin typeface="Arial"/>
                <a:cs typeface="Arial"/>
              </a:rPr>
              <a:t> </a:t>
            </a:r>
            <a:r>
              <a:rPr lang="ca-ES" sz="2300" b="1" spc="-10" dirty="0">
                <a:solidFill>
                  <a:srgbClr val="4477B8"/>
                </a:solidFill>
                <a:latin typeface="Arial"/>
                <a:cs typeface="Arial"/>
              </a:rPr>
              <a:t>consciencia </a:t>
            </a:r>
            <a:r>
              <a:rPr lang="ca-ES" sz="2300" dirty="0">
                <a:latin typeface="Arial"/>
                <a:cs typeface="Arial"/>
              </a:rPr>
              <a:t>sobre</a:t>
            </a:r>
            <a:r>
              <a:rPr lang="ca-ES" sz="2300" spc="-70" dirty="0">
                <a:latin typeface="Arial"/>
                <a:cs typeface="Arial"/>
              </a:rPr>
              <a:t> los </a:t>
            </a:r>
            <a:r>
              <a:rPr lang="ca-ES" sz="2300" spc="-70" dirty="0" err="1">
                <a:latin typeface="Arial"/>
                <a:cs typeface="Arial"/>
              </a:rPr>
              <a:t>retos</a:t>
            </a:r>
            <a:r>
              <a:rPr lang="ca-ES" sz="2300" spc="-70" dirty="0">
                <a:latin typeface="Arial"/>
                <a:cs typeface="Arial"/>
              </a:rPr>
              <a:t> y soluciones </a:t>
            </a:r>
            <a:r>
              <a:rPr lang="ca-ES" sz="2300" dirty="0">
                <a:latin typeface="Arial"/>
                <a:cs typeface="Arial"/>
              </a:rPr>
              <a:t>en</a:t>
            </a:r>
            <a:r>
              <a:rPr lang="ca-ES" sz="2300" spc="-25" dirty="0">
                <a:latin typeface="Arial"/>
                <a:cs typeface="Arial"/>
              </a:rPr>
              <a:t> </a:t>
            </a:r>
            <a:r>
              <a:rPr lang="ca-ES" sz="2300" spc="-10" dirty="0" err="1">
                <a:latin typeface="Arial"/>
                <a:cs typeface="Arial"/>
              </a:rPr>
              <a:t>accesibilidad</a:t>
            </a:r>
            <a:endParaRPr lang="ca-ES" sz="2300" dirty="0" err="1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9A9D135-3B25-33FC-158F-A2B3F0F12F16}"/>
              </a:ext>
            </a:extLst>
          </p:cNvPr>
          <p:cNvSpPr txBox="1"/>
          <p:nvPr/>
        </p:nvSpPr>
        <p:spPr>
          <a:xfrm>
            <a:off x="1694535" y="4876800"/>
            <a:ext cx="7068465" cy="78649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Convenios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actividades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</a:rPr>
              <a:t> de </a:t>
            </a: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transferencia</a:t>
            </a:r>
            <a:endParaRPr lang="ca-ES" sz="2300" b="1">
              <a:solidFill>
                <a:srgbClr val="D34316"/>
              </a:solidFill>
              <a:latin typeface="Arial"/>
              <a:cs typeface="Arial"/>
            </a:endParaRPr>
          </a:p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  <a:hlinkClick r:id="rId2"/>
              </a:rPr>
              <a:t>Convocatorias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financiación</a:t>
            </a:r>
            <a:r>
              <a:rPr lang="ca-ES" sz="23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a-ES" sz="2300" err="1">
                <a:solidFill>
                  <a:schemeClr val="tx1"/>
                </a:solidFill>
                <a:latin typeface="Arial"/>
                <a:cs typeface="Arial"/>
              </a:rPr>
              <a:t>internas</a:t>
            </a:r>
            <a:endParaRPr lang="ca-ES" sz="23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Imagen 5">
            <a:hlinkClick r:id="rId3"/>
            <a:extLst>
              <a:ext uri="{FF2B5EF4-FFF2-40B4-BE49-F238E27FC236}">
                <a16:creationId xmlns:a16="http://schemas.microsoft.com/office/drawing/2014/main" id="{D1D1BD0A-4E89-12F9-59D7-7D1ED7A95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7230" y="1961625"/>
            <a:ext cx="2816540" cy="1702536"/>
          </a:xfrm>
          <a:prstGeom prst="rect">
            <a:avLst/>
          </a:prstGeom>
        </p:spPr>
      </p:pic>
      <p:pic>
        <p:nvPicPr>
          <p:cNvPr id="7" name="Imagen 6">
            <a:hlinkClick r:id="rId5"/>
            <a:extLst>
              <a:ext uri="{FF2B5EF4-FFF2-40B4-BE49-F238E27FC236}">
                <a16:creationId xmlns:a16="http://schemas.microsoft.com/office/drawing/2014/main" id="{4DE8B8E9-36E7-AA9F-79C9-C1DBD5ACA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806" y="4137633"/>
            <a:ext cx="2812964" cy="15256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18</a:t>
            </a:fld>
            <a:endParaRPr lang="ca-ES" spc="-25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C304DB-4C12-4781-9D6D-DE5034EC2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D5E127-E52B-46ED-A1D9-1D143084A7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444689"/>
            <a:ext cx="8489950" cy="5435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dirty="0"/>
              <a:t>6.</a:t>
            </a:r>
            <a:r>
              <a:rPr lang="ca-ES" spc="-15" dirty="0"/>
              <a:t> </a:t>
            </a:r>
            <a:r>
              <a:rPr lang="ca-ES" spc="-20" dirty="0" err="1"/>
              <a:t>Internacionalización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94535" y="1965710"/>
            <a:ext cx="5879269" cy="1510670"/>
          </a:xfrm>
          <a:prstGeom prst="rect">
            <a:avLst/>
          </a:prstGeom>
        </p:spPr>
        <p:txBody>
          <a:bodyPr vert="horz" wrap="square" lIns="0" tIns="55880" rIns="0" bIns="0" rtlCol="0" anchor="t">
            <a:spAutoFit/>
          </a:bodyPr>
          <a:lstStyle/>
          <a:p>
            <a:pPr marL="12700">
              <a:spcBef>
                <a:spcPts val="440"/>
              </a:spcBef>
            </a:pPr>
            <a:r>
              <a:rPr lang="ca-ES" sz="2300" dirty="0" err="1"/>
              <a:t>Apoyamos</a:t>
            </a:r>
            <a:r>
              <a:rPr lang="ca-ES" sz="2300" dirty="0"/>
              <a:t> a los investigadores en la </a:t>
            </a:r>
            <a:r>
              <a:rPr lang="ca-ES" sz="2300" dirty="0" err="1"/>
              <a:t>adquisición</a:t>
            </a:r>
            <a:r>
              <a:rPr lang="ca-ES" sz="2300" dirty="0"/>
              <a:t> de</a:t>
            </a:r>
            <a:r>
              <a:rPr lang="ca-ES" sz="2300" spc="-50" dirty="0"/>
              <a:t> </a:t>
            </a:r>
            <a:r>
              <a:rPr lang="ca-ES" sz="2300" b="1" dirty="0" err="1">
                <a:solidFill>
                  <a:srgbClr val="4477B8"/>
                </a:solidFill>
              </a:rPr>
              <a:t>nuevas</a:t>
            </a:r>
            <a:r>
              <a:rPr lang="ca-ES" sz="2300" b="1" spc="-5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b="1" spc="-10" dirty="0" err="1">
                <a:solidFill>
                  <a:srgbClr val="4477B8"/>
                </a:solidFill>
              </a:rPr>
              <a:t>habilidades</a:t>
            </a:r>
            <a:endParaRPr lang="ca-ES" sz="2300" dirty="0" err="1">
              <a:latin typeface="Arial"/>
              <a:cs typeface="Arial"/>
            </a:endParaRPr>
          </a:p>
          <a:p>
            <a:pPr marL="12700">
              <a:spcBef>
                <a:spcPts val="340"/>
              </a:spcBef>
            </a:pPr>
            <a:r>
              <a:rPr lang="ca-ES" sz="2300" dirty="0"/>
              <a:t>que</a:t>
            </a:r>
            <a:r>
              <a:rPr lang="ca-ES" sz="2300" spc="-50" dirty="0"/>
              <a:t> </a:t>
            </a:r>
            <a:r>
              <a:rPr lang="ca-ES" sz="2300" spc="-20" dirty="0" err="1"/>
              <a:t>favorezcan</a:t>
            </a:r>
            <a:r>
              <a:rPr lang="ca-ES" sz="2300" spc="-40" dirty="0"/>
              <a:t> </a:t>
            </a:r>
            <a:r>
              <a:rPr lang="ca-ES" sz="2300" dirty="0"/>
              <a:t>la</a:t>
            </a:r>
            <a:r>
              <a:rPr lang="ca-ES" sz="2300" spc="-35" dirty="0"/>
              <a:t> </a:t>
            </a:r>
            <a:r>
              <a:rPr lang="ca-ES" sz="2300" b="1" dirty="0" err="1">
                <a:solidFill>
                  <a:srgbClr val="4477B8"/>
                </a:solidFill>
              </a:rPr>
              <a:t>valorización</a:t>
            </a:r>
            <a:r>
              <a:rPr lang="ca-ES" sz="2300" b="1" spc="-40" dirty="0">
                <a:solidFill>
                  <a:srgbClr val="4477B8"/>
                </a:solidFill>
              </a:rPr>
              <a:t> </a:t>
            </a:r>
            <a:r>
              <a:rPr lang="ca-ES" sz="2300" dirty="0"/>
              <a:t>y</a:t>
            </a:r>
            <a:r>
              <a:rPr lang="ca-ES" sz="2300" spc="-35" dirty="0"/>
              <a:t> </a:t>
            </a:r>
            <a:r>
              <a:rPr lang="ca-ES" sz="2300" b="1" spc="-10" dirty="0" err="1">
                <a:solidFill>
                  <a:srgbClr val="4477B8"/>
                </a:solidFill>
              </a:rPr>
              <a:t>transferencia</a:t>
            </a:r>
            <a:r>
              <a:rPr lang="ca-ES" sz="2300" b="1" spc="-10" dirty="0">
                <a:solidFill>
                  <a:srgbClr val="4477B8"/>
                </a:solidFill>
              </a:rPr>
              <a:t> </a:t>
            </a:r>
            <a:r>
              <a:rPr lang="ca-ES" sz="2300" dirty="0">
                <a:solidFill>
                  <a:srgbClr val="000000"/>
                </a:solidFill>
              </a:rPr>
              <a:t>de</a:t>
            </a:r>
            <a:r>
              <a:rPr lang="ca-ES" sz="2300" spc="-70" dirty="0"/>
              <a:t> </a:t>
            </a:r>
            <a:r>
              <a:rPr lang="ca-ES" sz="2300" spc="-70" dirty="0" err="1"/>
              <a:t>su</a:t>
            </a:r>
            <a:r>
              <a:rPr lang="ca-ES" sz="2300" spc="-70" dirty="0"/>
              <a:t> </a:t>
            </a:r>
            <a:r>
              <a:rPr lang="ca-ES" sz="2300" spc="-70" dirty="0" err="1"/>
              <a:t>investigación</a:t>
            </a:r>
            <a:endParaRPr lang="ca-ES" sz="2300" spc="-10" dirty="0" err="1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EC38848-CC42-4E4D-7458-8D6944145127}"/>
              </a:ext>
            </a:extLst>
          </p:cNvPr>
          <p:cNvSpPr txBox="1"/>
          <p:nvPr/>
        </p:nvSpPr>
        <p:spPr>
          <a:xfrm>
            <a:off x="1694535" y="4876800"/>
            <a:ext cx="7068465" cy="78649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Misiones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internacionales</a:t>
            </a:r>
            <a:endParaRPr lang="ca-ES" sz="2300" b="1" dirty="0">
              <a:solidFill>
                <a:srgbClr val="D34316"/>
              </a:solidFill>
              <a:latin typeface="Arial"/>
              <a:cs typeface="Arial"/>
            </a:endParaRPr>
          </a:p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  <a:hlinkClick r:id="rId2"/>
              </a:rPr>
              <a:t>Convocatorias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financiación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dirty="0" err="1">
                <a:solidFill>
                  <a:schemeClr val="tx1"/>
                </a:solidFill>
                <a:latin typeface="Arial"/>
                <a:cs typeface="Arial"/>
              </a:rPr>
              <a:t>internas</a:t>
            </a:r>
            <a:endParaRPr lang="ca-ES" sz="2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Imatge 3">
            <a:hlinkClick r:id="rId3"/>
            <a:extLst>
              <a:ext uri="{FF2B5EF4-FFF2-40B4-BE49-F238E27FC236}">
                <a16:creationId xmlns:a16="http://schemas.microsoft.com/office/drawing/2014/main" id="{D809325F-8BD5-39C1-A5A0-E3BF4B64E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r="213"/>
          <a:stretch/>
        </p:blipFill>
        <p:spPr>
          <a:xfrm>
            <a:off x="8305800" y="1960239"/>
            <a:ext cx="2819400" cy="1714542"/>
          </a:xfrm>
          <a:prstGeom prst="rect">
            <a:avLst/>
          </a:prstGeom>
        </p:spPr>
      </p:pic>
      <p:pic>
        <p:nvPicPr>
          <p:cNvPr id="7" name="Imatge 6">
            <a:hlinkClick r:id="rId5"/>
            <a:extLst>
              <a:ext uri="{FF2B5EF4-FFF2-40B4-BE49-F238E27FC236}">
                <a16:creationId xmlns:a16="http://schemas.microsoft.com/office/drawing/2014/main" id="{F831FDCA-A23F-EF12-BA34-7A712FB16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1176"/>
          <a:stretch/>
        </p:blipFill>
        <p:spPr>
          <a:xfrm>
            <a:off x="8305800" y="4038600"/>
            <a:ext cx="2819400" cy="19296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19</a:t>
            </a:fld>
            <a:endParaRPr lang="ca-ES" spc="-25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CC45C9E-D5CB-433B-BF8E-5C0D46ED8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3EC8A78-5936-480F-9826-2D43B8179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14DC0-2BB7-D69E-6854-B135EB887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37C1CC0-C0CC-BC52-2329-AD9DB69B5D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51490" y="759328"/>
            <a:ext cx="3695748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dirty="0"/>
              <a:t>¿</a:t>
            </a:r>
            <a:r>
              <a:rPr lang="ca-ES" dirty="0" err="1"/>
              <a:t>Quién</a:t>
            </a:r>
            <a:r>
              <a:rPr lang="ca-ES" dirty="0"/>
              <a:t> </a:t>
            </a:r>
            <a:r>
              <a:rPr lang="ca-ES" dirty="0" err="1"/>
              <a:t>somos</a:t>
            </a:r>
            <a:r>
              <a:rPr lang="ca-ES" dirty="0"/>
              <a:t>?</a:t>
            </a:r>
            <a:endParaRPr lang="ca-ES" spc="-8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60B17C4-248F-ECC1-16F5-EE5FEAB66AAC}"/>
              </a:ext>
            </a:extLst>
          </p:cNvPr>
          <p:cNvSpPr txBox="1"/>
          <p:nvPr/>
        </p:nvSpPr>
        <p:spPr>
          <a:xfrm>
            <a:off x="1876929" y="1752600"/>
            <a:ext cx="8231826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2090"/>
              </a:spcBef>
            </a:pPr>
            <a:r>
              <a:rPr lang="ca-ES" sz="2400" b="1" spc="-10" dirty="0">
                <a:solidFill>
                  <a:schemeClr val="tx1"/>
                </a:solidFill>
                <a:latin typeface="Arial"/>
                <a:cs typeface="Arial"/>
              </a:rPr>
              <a:t>Red de </a:t>
            </a:r>
            <a:r>
              <a:rPr lang="ca-ES" sz="2400" b="1" spc="-10" dirty="0" err="1">
                <a:solidFill>
                  <a:srgbClr val="4277B7"/>
                </a:solidFill>
                <a:latin typeface="Arial"/>
                <a:cs typeface="Arial"/>
              </a:rPr>
              <a:t>transferencia</a:t>
            </a:r>
            <a:r>
              <a:rPr lang="ca-ES" sz="2400" b="1" spc="-10" dirty="0">
                <a:solidFill>
                  <a:schemeClr val="tx1"/>
                </a:solidFill>
                <a:latin typeface="Arial"/>
                <a:cs typeface="Arial"/>
              </a:rPr>
              <a:t> de</a:t>
            </a:r>
            <a:r>
              <a:rPr lang="ca-ES" sz="2400" b="1" spc="-10" dirty="0">
                <a:solidFill>
                  <a:srgbClr val="4277B7"/>
                </a:solidFill>
                <a:latin typeface="Arial"/>
                <a:cs typeface="Arial"/>
              </a:rPr>
              <a:t> </a:t>
            </a:r>
            <a:r>
              <a:rPr lang="ca-ES" sz="2400" b="1" spc="-10" dirty="0" err="1">
                <a:solidFill>
                  <a:srgbClr val="4277B7"/>
                </a:solidFill>
                <a:latin typeface="Arial"/>
                <a:cs typeface="Arial"/>
              </a:rPr>
              <a:t>resultados</a:t>
            </a:r>
            <a:r>
              <a:rPr lang="ca-ES" sz="2400" b="1" spc="-10" dirty="0">
                <a:solidFill>
                  <a:srgbClr val="4277B7"/>
                </a:solidFill>
                <a:latin typeface="Arial"/>
                <a:cs typeface="Arial"/>
              </a:rPr>
              <a:t> de </a:t>
            </a:r>
            <a:r>
              <a:rPr lang="ca-ES" sz="2400" b="1" spc="-10" dirty="0" err="1">
                <a:solidFill>
                  <a:srgbClr val="4277B7"/>
                </a:solidFill>
                <a:latin typeface="Arial"/>
                <a:cs typeface="Arial"/>
              </a:rPr>
              <a:t>investigación</a:t>
            </a:r>
            <a:r>
              <a:rPr lang="ca-ES" sz="2400" b="1" spc="-10" dirty="0">
                <a:solidFill>
                  <a:srgbClr val="4277B7"/>
                </a:solidFill>
                <a:latin typeface="Arial"/>
                <a:cs typeface="Arial"/>
              </a:rPr>
              <a:t> </a:t>
            </a:r>
            <a:r>
              <a:rPr lang="ca-ES" sz="2400" b="1" spc="-10" dirty="0" err="1">
                <a:solidFill>
                  <a:schemeClr val="tx1"/>
                </a:solidFill>
                <a:latin typeface="Arial"/>
                <a:cs typeface="Arial"/>
              </a:rPr>
              <a:t>Ciencias</a:t>
            </a:r>
            <a:r>
              <a:rPr lang="ca-ES" sz="24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a-ES" sz="2400" b="1" spc="-10" dirty="0" err="1">
                <a:solidFill>
                  <a:schemeClr val="tx1"/>
                </a:solidFill>
                <a:latin typeface="Arial"/>
                <a:cs typeface="Arial"/>
              </a:rPr>
              <a:t>Sociales</a:t>
            </a:r>
            <a:r>
              <a:rPr lang="ca-ES" sz="2400" b="1" spc="-10" dirty="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ca-ES" sz="2400" b="1" spc="-10" dirty="0" err="1">
                <a:solidFill>
                  <a:schemeClr val="tx1"/>
                </a:solidFill>
                <a:latin typeface="Arial"/>
                <a:cs typeface="Arial"/>
              </a:rPr>
              <a:t>Humanidades</a:t>
            </a:r>
            <a:endParaRPr lang="ca-ES" sz="2400" b="1" spc="-1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CuadroTexto 40">
            <a:extLst>
              <a:ext uri="{FF2B5EF4-FFF2-40B4-BE49-F238E27FC236}">
                <a16:creationId xmlns:a16="http://schemas.microsoft.com/office/drawing/2014/main" id="{3C819072-32E7-3F60-C2C8-CB39A6E6AD1B}"/>
              </a:ext>
            </a:extLst>
          </p:cNvPr>
          <p:cNvSpPr txBox="1"/>
          <p:nvPr/>
        </p:nvSpPr>
        <p:spPr>
          <a:xfrm>
            <a:off x="1895434" y="5768847"/>
            <a:ext cx="756751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1600" b="1" dirty="0" err="1">
                <a:solidFill>
                  <a:srgbClr val="4477B8"/>
                </a:solidFill>
                <a:latin typeface="Arial"/>
                <a:cs typeface="Arial"/>
              </a:rPr>
              <a:t>Entidad</a:t>
            </a:r>
            <a:r>
              <a:rPr lang="ca-ES" sz="1600" b="1" spc="-4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1600" b="1" spc="-10" dirty="0">
                <a:solidFill>
                  <a:srgbClr val="4477B8"/>
                </a:solidFill>
                <a:latin typeface="Arial"/>
                <a:cs typeface="Arial"/>
              </a:rPr>
              <a:t>coordinadora: </a:t>
            </a:r>
            <a:r>
              <a:rPr lang="ca-ES" sz="1600" dirty="0">
                <a:latin typeface="Arial"/>
                <a:cs typeface="Arial"/>
              </a:rPr>
              <a:t>UAB   </a:t>
            </a:r>
            <a:r>
              <a:rPr lang="es-ES" sz="1600" b="1" spc="-10" dirty="0">
                <a:solidFill>
                  <a:srgbClr val="4477B8"/>
                </a:solidFill>
                <a:latin typeface="Arial"/>
                <a:cs typeface="Arial"/>
              </a:rPr>
              <a:t>Directora: </a:t>
            </a:r>
            <a:r>
              <a:rPr lang="es-ES" sz="1600" dirty="0">
                <a:latin typeface="Arial"/>
                <a:cs typeface="Arial"/>
              </a:rPr>
              <a:t>Anna</a:t>
            </a:r>
            <a:r>
              <a:rPr lang="es-ES" sz="1600" spc="-75" dirty="0">
                <a:latin typeface="Arial"/>
                <a:cs typeface="Arial"/>
              </a:rPr>
              <a:t> </a:t>
            </a:r>
            <a:r>
              <a:rPr lang="es-ES" sz="1600" dirty="0">
                <a:latin typeface="Arial"/>
                <a:cs typeface="Arial"/>
              </a:rPr>
              <a:t>Matamala</a:t>
            </a:r>
            <a:r>
              <a:rPr lang="es-ES" sz="1600" spc="-75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"/>
                <a:cs typeface="Arial"/>
              </a:rPr>
              <a:t>(</a:t>
            </a:r>
            <a:r>
              <a:rPr lang="es-ES" sz="1600" spc="-10" dirty="0" err="1">
                <a:latin typeface="Arial"/>
                <a:cs typeface="Arial"/>
              </a:rPr>
              <a:t>TransMedia</a:t>
            </a:r>
            <a:r>
              <a:rPr lang="es-ES" sz="1600" spc="-10" dirty="0">
                <a:latin typeface="Arial"/>
                <a:cs typeface="Arial"/>
              </a:rPr>
              <a:t> </a:t>
            </a:r>
            <a:r>
              <a:rPr lang="es-ES" sz="1600" spc="-10" dirty="0" err="1">
                <a:latin typeface="Arial"/>
                <a:cs typeface="Arial"/>
              </a:rPr>
              <a:t>Catalonia</a:t>
            </a:r>
            <a:r>
              <a:rPr lang="es-ES" sz="1600" spc="-10" dirty="0">
                <a:latin typeface="Arial"/>
                <a:cs typeface="Arial"/>
              </a:rPr>
              <a:t>)</a:t>
            </a:r>
            <a:endParaRPr lang="ca-ES" sz="2000" spc="-1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ca-ES" sz="1600" b="1" spc="-10" dirty="0" err="1">
                <a:solidFill>
                  <a:srgbClr val="4477B8"/>
                </a:solidFill>
                <a:latin typeface="Arial"/>
                <a:cs typeface="Arial"/>
              </a:rPr>
              <a:t>Financiación</a:t>
            </a:r>
            <a:r>
              <a:rPr lang="ca-ES" sz="1600" b="1" spc="-10" dirty="0">
                <a:solidFill>
                  <a:srgbClr val="4477B8"/>
                </a:solidFill>
                <a:latin typeface="Arial"/>
                <a:cs typeface="Arial"/>
              </a:rPr>
              <a:t> AGAUR: </a:t>
            </a:r>
            <a:r>
              <a:rPr lang="ca-ES" sz="1600" spc="-10" dirty="0">
                <a:solidFill>
                  <a:schemeClr val="tx1"/>
                </a:solidFill>
                <a:latin typeface="Arial"/>
                <a:cs typeface="Arial"/>
              </a:rPr>
              <a:t>2023-2025 / 2021XARDI00007</a:t>
            </a:r>
            <a:endParaRPr lang="ca-ES" sz="2000" b="1" spc="-1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3" name="object 6">
            <a:extLst>
              <a:ext uri="{FF2B5EF4-FFF2-40B4-BE49-F238E27FC236}">
                <a16:creationId xmlns:a16="http://schemas.microsoft.com/office/drawing/2014/main" id="{175928A5-E0B9-5C8C-7396-A3CFD485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979" y="2853770"/>
            <a:ext cx="1151350" cy="1101100"/>
            <a:chOff x="1707233" y="2611802"/>
            <a:chExt cx="2426970" cy="2428240"/>
          </a:xfrm>
        </p:grpSpPr>
        <p:sp>
          <p:nvSpPr>
            <p:cNvPr id="45" name="object 7">
              <a:extLst>
                <a:ext uri="{FF2B5EF4-FFF2-40B4-BE49-F238E27FC236}">
                  <a16:creationId xmlns:a16="http://schemas.microsoft.com/office/drawing/2014/main" id="{B63D4FAC-59AC-4D59-8884-6A4DFC4D31C6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9A12E97E-EEB6-61D3-ED10-BF603B639C07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47" name="object 9">
              <a:extLst>
                <a:ext uri="{FF2B5EF4-FFF2-40B4-BE49-F238E27FC236}">
                  <a16:creationId xmlns:a16="http://schemas.microsoft.com/office/drawing/2014/main" id="{E2DF68E4-5A74-9F32-9BDF-1A584AFBD15A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48" name="object 10">
              <a:extLst>
                <a:ext uri="{FF2B5EF4-FFF2-40B4-BE49-F238E27FC236}">
                  <a16:creationId xmlns:a16="http://schemas.microsoft.com/office/drawing/2014/main" id="{A4F8CA2F-C1F3-3D3A-E1BB-DC621C9ADB9C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49" name="object 11">
              <a:extLst>
                <a:ext uri="{FF2B5EF4-FFF2-40B4-BE49-F238E27FC236}">
                  <a16:creationId xmlns:a16="http://schemas.microsoft.com/office/drawing/2014/main" id="{A0843177-416E-638D-8DCE-66DBAD39726D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50" name="object 12">
              <a:extLst>
                <a:ext uri="{FF2B5EF4-FFF2-40B4-BE49-F238E27FC236}">
                  <a16:creationId xmlns:a16="http://schemas.microsoft.com/office/drawing/2014/main" id="{5B2229EE-B96D-4E91-190F-1A6846AAC828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51" name="object 13">
            <a:extLst>
              <a:ext uri="{FF2B5EF4-FFF2-40B4-BE49-F238E27FC236}">
                <a16:creationId xmlns:a16="http://schemas.microsoft.com/office/drawing/2014/main" id="{C2657786-8C6C-8A40-5376-0BA6FC115A49}"/>
              </a:ext>
            </a:extLst>
          </p:cNvPr>
          <p:cNvSpPr txBox="1"/>
          <p:nvPr/>
        </p:nvSpPr>
        <p:spPr>
          <a:xfrm>
            <a:off x="1196618" y="3137496"/>
            <a:ext cx="198956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400" b="1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81667500-3F58-081F-7297-324553D411CD}"/>
              </a:ext>
            </a:extLst>
          </p:cNvPr>
          <p:cNvSpPr txBox="1"/>
          <p:nvPr/>
        </p:nvSpPr>
        <p:spPr>
          <a:xfrm>
            <a:off x="2170005" y="3140677"/>
            <a:ext cx="3506091" cy="407804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sz="2300" dirty="0" err="1">
                <a:latin typeface="Arial"/>
                <a:cs typeface="Arial"/>
              </a:rPr>
              <a:t>Grupos</a:t>
            </a:r>
            <a:r>
              <a:rPr lang="ca-ES" sz="2300" dirty="0">
                <a:latin typeface="Arial"/>
                <a:cs typeface="Arial"/>
              </a:rPr>
              <a:t> de </a:t>
            </a:r>
            <a:r>
              <a:rPr lang="ca-ES" sz="2300" dirty="0" err="1">
                <a:latin typeface="Arial"/>
                <a:cs typeface="Arial"/>
              </a:rPr>
              <a:t>investigación</a:t>
            </a:r>
            <a:endParaRPr sz="2300" dirty="0" err="1">
              <a:latin typeface="Arial"/>
              <a:cs typeface="Arial"/>
            </a:endParaRPr>
          </a:p>
        </p:txBody>
      </p:sp>
      <p:grpSp>
        <p:nvGrpSpPr>
          <p:cNvPr id="11" name="object 6">
            <a:extLst>
              <a:ext uri="{FF2B5EF4-FFF2-40B4-BE49-F238E27FC236}">
                <a16:creationId xmlns:a16="http://schemas.microsoft.com/office/drawing/2014/main" id="{993427CF-7943-1DD8-45BC-802CAF52E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982" y="4309100"/>
            <a:ext cx="1151350" cy="1101100"/>
            <a:chOff x="1707233" y="2611802"/>
            <a:chExt cx="2426970" cy="2428240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6F2400C0-B85E-D372-9905-BA84284193C5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E0A2A0F5-7233-12A7-D832-6F854D00515E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DEB47393-A583-0045-811D-25E4B6C156DE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547CB682-BD92-EB7D-72A0-6249F153E2CD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12BB9BC2-F7FC-FF62-4A88-0E98E6BE5BEB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AC662F1D-BDB3-F4B9-EF69-BF990E78A20E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28" name="object 13">
            <a:extLst>
              <a:ext uri="{FF2B5EF4-FFF2-40B4-BE49-F238E27FC236}">
                <a16:creationId xmlns:a16="http://schemas.microsoft.com/office/drawing/2014/main" id="{41740405-AA7D-28C7-8BCB-3D0694AF7754}"/>
              </a:ext>
            </a:extLst>
          </p:cNvPr>
          <p:cNvSpPr txBox="1"/>
          <p:nvPr/>
        </p:nvSpPr>
        <p:spPr>
          <a:xfrm>
            <a:off x="1235809" y="4587996"/>
            <a:ext cx="198956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400" b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0F929F23-84B8-E3D6-3BE6-674F439CE483}"/>
              </a:ext>
            </a:extLst>
          </p:cNvPr>
          <p:cNvSpPr txBox="1"/>
          <p:nvPr/>
        </p:nvSpPr>
        <p:spPr>
          <a:xfrm>
            <a:off x="2174177" y="4652661"/>
            <a:ext cx="2929706" cy="407804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sz="2300" dirty="0">
                <a:latin typeface="Arial"/>
                <a:cs typeface="Arial"/>
              </a:rPr>
              <a:t>Instituciones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78" name="object 6">
            <a:extLst>
              <a:ext uri="{FF2B5EF4-FFF2-40B4-BE49-F238E27FC236}">
                <a16:creationId xmlns:a16="http://schemas.microsoft.com/office/drawing/2014/main" id="{E9042510-DD86-692E-BDD8-6BD35DE74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34111" y="2853770"/>
            <a:ext cx="1151350" cy="1101100"/>
            <a:chOff x="1707233" y="2611802"/>
            <a:chExt cx="2426970" cy="2428240"/>
          </a:xfrm>
        </p:grpSpPr>
        <p:sp>
          <p:nvSpPr>
            <p:cNvPr id="79" name="object 7">
              <a:extLst>
                <a:ext uri="{FF2B5EF4-FFF2-40B4-BE49-F238E27FC236}">
                  <a16:creationId xmlns:a16="http://schemas.microsoft.com/office/drawing/2014/main" id="{FC65CD07-2532-5E3C-40E5-64024316B25B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0" name="object 8">
              <a:extLst>
                <a:ext uri="{FF2B5EF4-FFF2-40B4-BE49-F238E27FC236}">
                  <a16:creationId xmlns:a16="http://schemas.microsoft.com/office/drawing/2014/main" id="{687A4B0A-CD26-10CA-D836-2784748E142D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1" name="object 9">
              <a:extLst>
                <a:ext uri="{FF2B5EF4-FFF2-40B4-BE49-F238E27FC236}">
                  <a16:creationId xmlns:a16="http://schemas.microsoft.com/office/drawing/2014/main" id="{4BE7C1CF-B4E8-E01C-9F7F-A7FE6952EB25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2" name="object 10">
              <a:extLst>
                <a:ext uri="{FF2B5EF4-FFF2-40B4-BE49-F238E27FC236}">
                  <a16:creationId xmlns:a16="http://schemas.microsoft.com/office/drawing/2014/main" id="{5154599F-25EC-5303-D7BB-9452A045AFFB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3" name="object 11">
              <a:extLst>
                <a:ext uri="{FF2B5EF4-FFF2-40B4-BE49-F238E27FC236}">
                  <a16:creationId xmlns:a16="http://schemas.microsoft.com/office/drawing/2014/main" id="{C9FBA264-024C-8B76-9B9C-77B0596264D7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4" name="object 12">
              <a:extLst>
                <a:ext uri="{FF2B5EF4-FFF2-40B4-BE49-F238E27FC236}">
                  <a16:creationId xmlns:a16="http://schemas.microsoft.com/office/drawing/2014/main" id="{6BBFDECC-462A-19BF-4DC0-AD8FEF57DC6D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85" name="object 13">
            <a:extLst>
              <a:ext uri="{FF2B5EF4-FFF2-40B4-BE49-F238E27FC236}">
                <a16:creationId xmlns:a16="http://schemas.microsoft.com/office/drawing/2014/main" id="{F2CD5B21-CEEC-EB74-36D8-4E51E9498023}"/>
              </a:ext>
            </a:extLst>
          </p:cNvPr>
          <p:cNvSpPr txBox="1"/>
          <p:nvPr/>
        </p:nvSpPr>
        <p:spPr>
          <a:xfrm>
            <a:off x="7567310" y="3137496"/>
            <a:ext cx="209469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400" b="1" spc="-25" dirty="0">
                <a:solidFill>
                  <a:srgbClr val="FFFFFF"/>
                </a:solidFill>
                <a:latin typeface="Arial"/>
                <a:cs typeface="Arial"/>
              </a:rPr>
              <a:t>230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7DA7AC3C-AFFC-B7D7-6E72-61D62A0B83DB}"/>
              </a:ext>
            </a:extLst>
          </p:cNvPr>
          <p:cNvSpPr txBox="1"/>
          <p:nvPr/>
        </p:nvSpPr>
        <p:spPr>
          <a:xfrm>
            <a:off x="8560599" y="3160215"/>
            <a:ext cx="2929706" cy="407804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sz="2300" dirty="0">
                <a:latin typeface="Arial"/>
                <a:cs typeface="Arial"/>
              </a:rPr>
              <a:t>Investigadores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68" name="object 6">
            <a:extLst>
              <a:ext uri="{FF2B5EF4-FFF2-40B4-BE49-F238E27FC236}">
                <a16:creationId xmlns:a16="http://schemas.microsoft.com/office/drawing/2014/main" id="{1A9CAC43-15DA-720E-7720-938F9FA5C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34114" y="4309100"/>
            <a:ext cx="1151350" cy="1101100"/>
            <a:chOff x="1707233" y="2611802"/>
            <a:chExt cx="2426970" cy="2428240"/>
          </a:xfrm>
        </p:grpSpPr>
        <p:sp>
          <p:nvSpPr>
            <p:cNvPr id="69" name="object 7">
              <a:extLst>
                <a:ext uri="{FF2B5EF4-FFF2-40B4-BE49-F238E27FC236}">
                  <a16:creationId xmlns:a16="http://schemas.microsoft.com/office/drawing/2014/main" id="{B7D0A1B6-5ABB-9420-8A55-8AF8EEB11FF0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70" name="object 8">
              <a:extLst>
                <a:ext uri="{FF2B5EF4-FFF2-40B4-BE49-F238E27FC236}">
                  <a16:creationId xmlns:a16="http://schemas.microsoft.com/office/drawing/2014/main" id="{A63347E3-398B-1A82-3F9D-39079435C2BA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71" name="object 9">
              <a:extLst>
                <a:ext uri="{FF2B5EF4-FFF2-40B4-BE49-F238E27FC236}">
                  <a16:creationId xmlns:a16="http://schemas.microsoft.com/office/drawing/2014/main" id="{21D6FFEF-9488-CA61-EA2A-5AE09D9F1448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72" name="object 10">
              <a:extLst>
                <a:ext uri="{FF2B5EF4-FFF2-40B4-BE49-F238E27FC236}">
                  <a16:creationId xmlns:a16="http://schemas.microsoft.com/office/drawing/2014/main" id="{205EBF49-ACCC-80E4-362F-F40F50D54C32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73" name="object 11">
              <a:extLst>
                <a:ext uri="{FF2B5EF4-FFF2-40B4-BE49-F238E27FC236}">
                  <a16:creationId xmlns:a16="http://schemas.microsoft.com/office/drawing/2014/main" id="{B780F0FD-DE4F-5740-4EBB-21BEE19A14BE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74" name="object 12">
              <a:extLst>
                <a:ext uri="{FF2B5EF4-FFF2-40B4-BE49-F238E27FC236}">
                  <a16:creationId xmlns:a16="http://schemas.microsoft.com/office/drawing/2014/main" id="{69B705FC-E554-CBC4-95AB-9D6FAD8C5130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75" name="object 13">
            <a:extLst>
              <a:ext uri="{FF2B5EF4-FFF2-40B4-BE49-F238E27FC236}">
                <a16:creationId xmlns:a16="http://schemas.microsoft.com/office/drawing/2014/main" id="{9E521474-4892-FAC1-9E05-1B3AB320D46E}"/>
              </a:ext>
            </a:extLst>
          </p:cNvPr>
          <p:cNvSpPr txBox="1"/>
          <p:nvPr/>
        </p:nvSpPr>
        <p:spPr>
          <a:xfrm>
            <a:off x="7645941" y="4587996"/>
            <a:ext cx="198956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400" b="1" spc="-25" dirty="0">
                <a:solidFill>
                  <a:srgbClr val="FFFFFF"/>
                </a:solidFill>
                <a:latin typeface="Arial"/>
                <a:cs typeface="Arial"/>
              </a:rPr>
              <a:t>51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77" name="object 4">
            <a:extLst>
              <a:ext uri="{FF2B5EF4-FFF2-40B4-BE49-F238E27FC236}">
                <a16:creationId xmlns:a16="http://schemas.microsoft.com/office/drawing/2014/main" id="{304013DE-9305-2FC5-2659-669B6C737EA3}"/>
              </a:ext>
            </a:extLst>
          </p:cNvPr>
          <p:cNvSpPr txBox="1"/>
          <p:nvPr/>
        </p:nvSpPr>
        <p:spPr>
          <a:xfrm>
            <a:off x="8584309" y="4652661"/>
            <a:ext cx="2929706" cy="407804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sz="2300" dirty="0" err="1">
                <a:latin typeface="Arial"/>
                <a:cs typeface="Arial"/>
              </a:rPr>
              <a:t>Entidades</a:t>
            </a:r>
            <a:r>
              <a:rPr lang="ca-ES" sz="2300" dirty="0">
                <a:latin typeface="Arial"/>
                <a:cs typeface="Arial"/>
              </a:rPr>
              <a:t> </a:t>
            </a:r>
            <a:r>
              <a:rPr lang="ca-ES" sz="2300" dirty="0" err="1">
                <a:latin typeface="Arial"/>
                <a:cs typeface="Arial"/>
              </a:rPr>
              <a:t>adheridas</a:t>
            </a:r>
            <a:endParaRPr sz="2300" dirty="0" err="1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AE35464F-F76D-59DF-AB4B-19504B8A26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28EA7A39-2B4C-4695-B8C8-D136BB563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" y="0"/>
            <a:ext cx="651993" cy="68580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118129A-A426-4217-A324-C554A032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85" y="733"/>
            <a:ext cx="2765008" cy="14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73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4625" y="552894"/>
            <a:ext cx="8489950" cy="5435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pc="-140" dirty="0"/>
              <a:t>7.</a:t>
            </a:r>
            <a:r>
              <a:rPr lang="ca-ES" spc="-90" dirty="0"/>
              <a:t> </a:t>
            </a:r>
            <a:r>
              <a:rPr lang="ca-ES" spc="-10" dirty="0" err="1"/>
              <a:t>Normalización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4535" y="1961625"/>
            <a:ext cx="4945625" cy="119571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err="1">
                <a:latin typeface="Arial"/>
                <a:cs typeface="Arial"/>
              </a:rPr>
              <a:t>Hacemos</a:t>
            </a:r>
            <a:r>
              <a:rPr lang="ca-ES" sz="2300" spc="-50" dirty="0">
                <a:latin typeface="Arial"/>
                <a:cs typeface="Arial"/>
              </a:rPr>
              <a:t> </a:t>
            </a:r>
            <a:r>
              <a:rPr lang="ca-ES" sz="2300" b="1" err="1">
                <a:solidFill>
                  <a:srgbClr val="4477B8"/>
                </a:solidFill>
                <a:latin typeface="Arial"/>
                <a:cs typeface="Arial"/>
              </a:rPr>
              <a:t>transferencia</a:t>
            </a:r>
            <a:r>
              <a:rPr lang="ca-ES" sz="2300" b="1" spc="-5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endParaRPr lang="ca-ES" sz="2300" dirty="0" err="1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b="1" dirty="0">
                <a:solidFill>
                  <a:srgbClr val="4477B8"/>
                </a:solidFill>
                <a:latin typeface="Arial"/>
                <a:cs typeface="Arial"/>
              </a:rPr>
              <a:t>de</a:t>
            </a:r>
            <a:r>
              <a:rPr lang="ca-ES" sz="2300" b="1" spc="-5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resultados</a:t>
            </a:r>
            <a:r>
              <a:rPr lang="ca-ES" sz="2300" b="1" spc="-5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de</a:t>
            </a:r>
            <a:r>
              <a:rPr lang="ca-ES" sz="2300" spc="-50" dirty="0">
                <a:latin typeface="Arial"/>
                <a:cs typeface="Arial"/>
              </a:rPr>
              <a:t> </a:t>
            </a:r>
            <a:r>
              <a:rPr lang="ca-ES" sz="2300" spc="-50" dirty="0" err="1">
                <a:latin typeface="Arial"/>
                <a:cs typeface="Arial"/>
              </a:rPr>
              <a:t>investigación</a:t>
            </a:r>
            <a:endParaRPr lang="ca-ES" sz="2300" dirty="0" err="1">
              <a:latin typeface="Arial"/>
              <a:cs typeface="Arial"/>
            </a:endParaRPr>
          </a:p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spc="-50" dirty="0">
                <a:latin typeface="Arial"/>
                <a:cs typeface="Arial"/>
              </a:rPr>
              <a:t>en el </a:t>
            </a:r>
            <a:r>
              <a:rPr lang="ca-ES" sz="2300" spc="-50" dirty="0" err="1">
                <a:latin typeface="Arial"/>
                <a:cs typeface="Arial"/>
              </a:rPr>
              <a:t>ámbito</a:t>
            </a:r>
            <a:r>
              <a:rPr lang="ca-ES" sz="2300" spc="-50" dirty="0">
                <a:latin typeface="Arial"/>
                <a:cs typeface="Arial"/>
              </a:rPr>
              <a:t> </a:t>
            </a:r>
            <a:r>
              <a:rPr lang="ca-ES" sz="2300" dirty="0">
                <a:latin typeface="Arial"/>
                <a:cs typeface="Arial"/>
              </a:rPr>
              <a:t>de</a:t>
            </a:r>
            <a:r>
              <a:rPr lang="ca-ES" sz="2300" spc="-55" dirty="0">
                <a:latin typeface="Arial"/>
                <a:cs typeface="Arial"/>
              </a:rPr>
              <a:t> </a:t>
            </a:r>
            <a:r>
              <a:rPr lang="ca-ES" sz="2300" spc="-10" dirty="0">
                <a:latin typeface="Arial"/>
                <a:cs typeface="Arial"/>
              </a:rPr>
              <a:t>la </a:t>
            </a:r>
            <a:r>
              <a:rPr lang="ca-ES" sz="2300" b="1" spc="-10" dirty="0" err="1">
                <a:solidFill>
                  <a:srgbClr val="4477B8"/>
                </a:solidFill>
                <a:latin typeface="Arial"/>
                <a:cs typeface="Arial"/>
              </a:rPr>
              <a:t>estandardización</a:t>
            </a:r>
            <a:endParaRPr lang="ca-ES" sz="2300" dirty="0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9A08D70-EDAE-2DC3-A592-6F06E2D10BBF}"/>
              </a:ext>
            </a:extLst>
          </p:cNvPr>
          <p:cNvSpPr txBox="1"/>
          <p:nvPr/>
        </p:nvSpPr>
        <p:spPr>
          <a:xfrm>
            <a:off x="1694535" y="4876800"/>
            <a:ext cx="7293157" cy="78649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Documentos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</a:rPr>
              <a:t> de alto </a:t>
            </a: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nivel</a:t>
            </a:r>
            <a:r>
              <a:rPr lang="ca-ES" sz="23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normas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</a:rPr>
              <a:t> “</a:t>
            </a: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policy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</a:rPr>
              <a:t> papers”</a:t>
            </a:r>
          </a:p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  <a:hlinkClick r:id="rId2"/>
              </a:rPr>
              <a:t>Convocatorias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financiación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dirty="0" err="1">
                <a:solidFill>
                  <a:schemeClr val="tx1"/>
                </a:solidFill>
                <a:latin typeface="Arial"/>
                <a:cs typeface="Arial"/>
              </a:rPr>
              <a:t>internas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2D899E4-8DBB-FB4A-3994-15F59060E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84037"/>
            <a:ext cx="152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7EAE0BE-E505-8FA3-06E3-254EFB684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445863"/>
            <a:ext cx="1368206" cy="7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55F411C3-2C46-4A6F-BF24-8C34B77E0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646" y="2516060"/>
            <a:ext cx="614265" cy="56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B7288AC-50CE-C986-2DC0-0A3CA3B08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740562"/>
            <a:ext cx="1609877" cy="4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3876B7-928A-2068-768C-C72D79478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0627" y="3519977"/>
            <a:ext cx="1568671" cy="9340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1145AD-21B6-4FD5-92AD-6BC468416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476E5D0-89A2-49F6-BA68-405C2CC82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575560"/>
            <a:ext cx="8489950" cy="5435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dirty="0"/>
              <a:t>8.</a:t>
            </a:r>
            <a:r>
              <a:rPr lang="ca-ES" spc="-25" dirty="0"/>
              <a:t> </a:t>
            </a:r>
            <a:r>
              <a:rPr lang="ca-ES" spc="-20" dirty="0" err="1"/>
              <a:t>Demostraciones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4535" y="1961625"/>
            <a:ext cx="6314440" cy="77367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dirty="0" err="1">
                <a:latin typeface="Arial"/>
                <a:cs typeface="Arial"/>
              </a:rPr>
              <a:t>Ofrecemos</a:t>
            </a:r>
            <a:r>
              <a:rPr lang="ca-ES" sz="2300" spc="-80" dirty="0"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ejemplos</a:t>
            </a:r>
            <a:r>
              <a:rPr lang="ca-ES" sz="2300" b="1" spc="-8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reales</a:t>
            </a:r>
            <a:r>
              <a:rPr lang="ca-ES" sz="2300" b="1" spc="-8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de</a:t>
            </a:r>
            <a:r>
              <a:rPr lang="ca-ES" sz="2300" spc="-80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soluciones</a:t>
            </a:r>
            <a:r>
              <a:rPr lang="ca-ES" sz="2300" spc="-75" dirty="0">
                <a:latin typeface="Arial"/>
                <a:cs typeface="Arial"/>
              </a:rPr>
              <a:t> </a:t>
            </a:r>
            <a:r>
              <a:rPr lang="ca-ES" sz="2300" spc="-20" dirty="0" err="1">
                <a:latin typeface="Arial"/>
                <a:cs typeface="Arial"/>
              </a:rPr>
              <a:t>accesibles</a:t>
            </a:r>
            <a:r>
              <a:rPr lang="ca-ES" sz="2300" spc="-20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al</a:t>
            </a:r>
            <a:r>
              <a:rPr lang="ca-ES" sz="2300" spc="-60" dirty="0">
                <a:latin typeface="Arial"/>
                <a:cs typeface="Arial"/>
              </a:rPr>
              <a:t> </a:t>
            </a:r>
            <a:r>
              <a:rPr lang="ca-ES" sz="2300" dirty="0" err="1">
                <a:latin typeface="Arial"/>
                <a:cs typeface="Arial"/>
              </a:rPr>
              <a:t>tejido</a:t>
            </a:r>
            <a:r>
              <a:rPr lang="ca-ES" sz="2300" dirty="0">
                <a:latin typeface="Arial"/>
                <a:cs typeface="Arial"/>
              </a:rPr>
              <a:t> empresarial y soci</a:t>
            </a:r>
            <a:r>
              <a:rPr lang="ca-ES" sz="2300" spc="-10" dirty="0">
                <a:latin typeface="Arial"/>
                <a:cs typeface="Arial"/>
              </a:rPr>
              <a:t>al</a:t>
            </a:r>
            <a:endParaRPr lang="ca-ES" sz="2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4535" y="4648200"/>
            <a:ext cx="3035935" cy="11700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Ferias</a:t>
            </a:r>
            <a:r>
              <a:rPr lang="ca-ES" sz="2300" b="1" dirty="0">
                <a:solidFill>
                  <a:srgbClr val="D34316"/>
                </a:solidFill>
                <a:latin typeface="Arial"/>
                <a:cs typeface="Arial"/>
              </a:rPr>
              <a:t> y </a:t>
            </a: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congresos</a:t>
            </a:r>
            <a:r>
              <a:rPr lang="ca-ES" sz="2300" b="1" spc="-10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D34316"/>
                </a:solidFill>
                <a:latin typeface="Arial"/>
                <a:cs typeface="Arial"/>
              </a:rPr>
              <a:t>Jornadas</a:t>
            </a:r>
            <a:r>
              <a:rPr lang="ca-ES" sz="2300" b="1" spc="-40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b="1" spc="-10" dirty="0" err="1">
                <a:solidFill>
                  <a:srgbClr val="D34316"/>
                </a:solidFill>
                <a:latin typeface="Arial"/>
                <a:cs typeface="Arial"/>
              </a:rPr>
              <a:t>accesibles</a:t>
            </a:r>
            <a:r>
              <a:rPr lang="ca-ES" sz="2300" b="1" spc="-10" dirty="0">
                <a:solidFill>
                  <a:srgbClr val="D34316"/>
                </a:solidFill>
                <a:latin typeface="Arial"/>
                <a:cs typeface="Arial"/>
              </a:rPr>
              <a:t> </a:t>
            </a:r>
            <a:r>
              <a:rPr lang="ca-ES" sz="2300" b="1" spc="-10" dirty="0" err="1">
                <a:solidFill>
                  <a:srgbClr val="D34316"/>
                </a:solidFill>
                <a:latin typeface="Arial"/>
                <a:cs typeface="Arial"/>
              </a:rPr>
              <a:t>Recomendaciones</a:t>
            </a:r>
          </a:p>
        </p:txBody>
      </p:sp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id="{F499227C-638C-3B34-CB36-1109778534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68" t="31264" r="27215" b="34069"/>
          <a:stretch/>
        </p:blipFill>
        <p:spPr>
          <a:xfrm>
            <a:off x="7518895" y="3090477"/>
            <a:ext cx="1582415" cy="1202544"/>
          </a:xfrm>
          <a:prstGeom prst="rect">
            <a:avLst/>
          </a:prstGeom>
        </p:spPr>
      </p:pic>
      <p:pic>
        <p:nvPicPr>
          <p:cNvPr id="8" name="Picture 4" descr="Notícia: Neix SAGA, un saló 'gaming' per fomentar els videojocs en català">
            <a:hlinkClick r:id="rId4"/>
            <a:extLst>
              <a:ext uri="{FF2B5EF4-FFF2-40B4-BE49-F238E27FC236}">
                <a16:creationId xmlns:a16="http://schemas.microsoft.com/office/drawing/2014/main" id="{9F446F34-B7D8-64F4-8D01-0D6A4FE2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895" y="4419600"/>
            <a:ext cx="1582415" cy="10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Decàleg AccessCat per a l'accessibilitat a les arts de carrer">
            <a:hlinkClick r:id="rId6"/>
            <a:extLst>
              <a:ext uri="{FF2B5EF4-FFF2-40B4-BE49-F238E27FC236}">
                <a16:creationId xmlns:a16="http://schemas.microsoft.com/office/drawing/2014/main" id="{C5ECB114-3B8E-B560-4E91-DF9EDFB688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6584" y="1803394"/>
            <a:ext cx="2039616" cy="42473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21</a:t>
            </a:fld>
            <a:endParaRPr lang="ca-ES" spc="-25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12ECA2-3E38-40CF-872E-DBCC37D36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BD746B-26F9-4DC4-BB0F-D4A301FAC4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7444" y="638481"/>
            <a:ext cx="8489950" cy="5435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pc="-20" dirty="0"/>
              <a:t>Impacto 2023-2024</a:t>
            </a:r>
            <a:endParaRPr spc="-20" dirty="0"/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B6E2570D-B3AA-84C0-0A16-8E4B763CE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5788" y="2167624"/>
            <a:ext cx="594072" cy="594383"/>
            <a:chOff x="1707233" y="2611802"/>
            <a:chExt cx="2426970" cy="2428240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B772F43C-8589-F034-DF25-4FD66A91D5D9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2D5BE1F-724D-EC3D-8924-5F9AEC7425C8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87163F95-E98F-D854-B8E5-A11FDE974081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53E3ED24-75F7-245C-9E93-2D43BB99D09C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05C6C621-4A0A-2BBD-4D26-378B6D9AD1CC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FD6B5815-768E-4367-B642-A8AE32CFCC63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29" name="object 13">
            <a:extLst>
              <a:ext uri="{FF2B5EF4-FFF2-40B4-BE49-F238E27FC236}">
                <a16:creationId xmlns:a16="http://schemas.microsoft.com/office/drawing/2014/main" id="{7AD51E52-FB7F-F3CA-C18A-769149600D59}"/>
              </a:ext>
            </a:extLst>
          </p:cNvPr>
          <p:cNvSpPr txBox="1"/>
          <p:nvPr/>
        </p:nvSpPr>
        <p:spPr>
          <a:xfrm>
            <a:off x="1011709" y="2296262"/>
            <a:ext cx="1026575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60882FC8-7B5F-1CAE-EC98-D920E2BE465A}"/>
              </a:ext>
            </a:extLst>
          </p:cNvPr>
          <p:cNvSpPr txBox="1"/>
          <p:nvPr/>
        </p:nvSpPr>
        <p:spPr>
          <a:xfrm>
            <a:off x="1617529" y="2154148"/>
            <a:ext cx="1402347" cy="607859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spcBef>
                <a:spcPts val="420"/>
              </a:spcBef>
            </a:pPr>
            <a:r>
              <a:rPr lang="ca-ES" dirty="0" err="1">
                <a:latin typeface="Arial"/>
                <a:cs typeface="Arial"/>
              </a:rPr>
              <a:t>Tecnologías</a:t>
            </a:r>
            <a:r>
              <a:rPr lang="ca-ES" dirty="0">
                <a:latin typeface="Arial"/>
                <a:cs typeface="Arial"/>
              </a:rPr>
              <a:t> y </a:t>
            </a:r>
            <a:r>
              <a:rPr lang="ca-ES" dirty="0" err="1">
                <a:latin typeface="Arial"/>
                <a:cs typeface="Arial"/>
              </a:rPr>
              <a:t>servicios</a:t>
            </a:r>
            <a:endParaRPr dirty="0" err="1">
              <a:latin typeface="Arial"/>
              <a:cs typeface="Arial"/>
            </a:endParaRPr>
          </a:p>
        </p:txBody>
      </p:sp>
      <p:grpSp>
        <p:nvGrpSpPr>
          <p:cNvPr id="77" name="object 6">
            <a:extLst>
              <a:ext uri="{FF2B5EF4-FFF2-40B4-BE49-F238E27FC236}">
                <a16:creationId xmlns:a16="http://schemas.microsoft.com/office/drawing/2014/main" id="{E76B9D44-B933-4491-AB7A-B8BB7CB2D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4959" y="3458392"/>
            <a:ext cx="594072" cy="594383"/>
            <a:chOff x="1707233" y="2611802"/>
            <a:chExt cx="2426970" cy="2428240"/>
          </a:xfrm>
        </p:grpSpPr>
        <p:sp>
          <p:nvSpPr>
            <p:cNvPr id="78" name="object 7">
              <a:extLst>
                <a:ext uri="{FF2B5EF4-FFF2-40B4-BE49-F238E27FC236}">
                  <a16:creationId xmlns:a16="http://schemas.microsoft.com/office/drawing/2014/main" id="{A5481197-843F-EF2C-8B11-F11989ED9413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79" name="object 8">
              <a:extLst>
                <a:ext uri="{FF2B5EF4-FFF2-40B4-BE49-F238E27FC236}">
                  <a16:creationId xmlns:a16="http://schemas.microsoft.com/office/drawing/2014/main" id="{0B89224A-F7DD-2FE6-07CE-02DF5A5FCF43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0" name="object 9">
              <a:extLst>
                <a:ext uri="{FF2B5EF4-FFF2-40B4-BE49-F238E27FC236}">
                  <a16:creationId xmlns:a16="http://schemas.microsoft.com/office/drawing/2014/main" id="{212C8382-91FC-68EF-B03D-FFCEAC8CC0B9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1" name="object 10">
              <a:extLst>
                <a:ext uri="{FF2B5EF4-FFF2-40B4-BE49-F238E27FC236}">
                  <a16:creationId xmlns:a16="http://schemas.microsoft.com/office/drawing/2014/main" id="{23207249-111B-599E-AA41-EA37390C49C2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2" name="object 11">
              <a:extLst>
                <a:ext uri="{FF2B5EF4-FFF2-40B4-BE49-F238E27FC236}">
                  <a16:creationId xmlns:a16="http://schemas.microsoft.com/office/drawing/2014/main" id="{D40644EB-8400-8EF9-8666-408A369A9B8C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3" name="object 12">
              <a:extLst>
                <a:ext uri="{FF2B5EF4-FFF2-40B4-BE49-F238E27FC236}">
                  <a16:creationId xmlns:a16="http://schemas.microsoft.com/office/drawing/2014/main" id="{93E4EB88-238B-22DF-F21A-B32F10BE29D0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84" name="object 13">
            <a:extLst>
              <a:ext uri="{FF2B5EF4-FFF2-40B4-BE49-F238E27FC236}">
                <a16:creationId xmlns:a16="http://schemas.microsoft.com/office/drawing/2014/main" id="{2F3431D9-192D-1866-4511-3A81C7037942}"/>
              </a:ext>
            </a:extLst>
          </p:cNvPr>
          <p:cNvSpPr txBox="1"/>
          <p:nvPr/>
        </p:nvSpPr>
        <p:spPr>
          <a:xfrm>
            <a:off x="985285" y="3577900"/>
            <a:ext cx="1026575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5" name="object 4">
            <a:extLst>
              <a:ext uri="{FF2B5EF4-FFF2-40B4-BE49-F238E27FC236}">
                <a16:creationId xmlns:a16="http://schemas.microsoft.com/office/drawing/2014/main" id="{35F5201D-C7EA-7AC6-966D-584CF748D628}"/>
              </a:ext>
            </a:extLst>
          </p:cNvPr>
          <p:cNvSpPr txBox="1"/>
          <p:nvPr/>
        </p:nvSpPr>
        <p:spPr>
          <a:xfrm>
            <a:off x="1590219" y="3419744"/>
            <a:ext cx="2076423" cy="607859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dirty="0">
                <a:latin typeface="Arial"/>
                <a:cs typeface="Arial"/>
              </a:rPr>
              <a:t>Recursos </a:t>
            </a:r>
            <a:r>
              <a:rPr lang="ca-ES" dirty="0" err="1">
                <a:latin typeface="Arial"/>
                <a:cs typeface="Arial"/>
              </a:rPr>
              <a:t>educativos</a:t>
            </a:r>
            <a:endParaRPr dirty="0" err="1">
              <a:latin typeface="Arial"/>
              <a:cs typeface="Arial"/>
            </a:endParaRPr>
          </a:p>
        </p:txBody>
      </p:sp>
      <p:grpSp>
        <p:nvGrpSpPr>
          <p:cNvPr id="86" name="object 6">
            <a:extLst>
              <a:ext uri="{FF2B5EF4-FFF2-40B4-BE49-F238E27FC236}">
                <a16:creationId xmlns:a16="http://schemas.microsoft.com/office/drawing/2014/main" id="{F853439F-7118-56F4-C15D-25E42AEF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7918" y="4801491"/>
            <a:ext cx="594072" cy="594383"/>
            <a:chOff x="1707233" y="2611802"/>
            <a:chExt cx="2426970" cy="2428240"/>
          </a:xfrm>
        </p:grpSpPr>
        <p:sp>
          <p:nvSpPr>
            <p:cNvPr id="87" name="object 7">
              <a:extLst>
                <a:ext uri="{FF2B5EF4-FFF2-40B4-BE49-F238E27FC236}">
                  <a16:creationId xmlns:a16="http://schemas.microsoft.com/office/drawing/2014/main" id="{AB0FDBF7-E8F4-8750-C314-0999D05D256C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8" name="object 8">
              <a:extLst>
                <a:ext uri="{FF2B5EF4-FFF2-40B4-BE49-F238E27FC236}">
                  <a16:creationId xmlns:a16="http://schemas.microsoft.com/office/drawing/2014/main" id="{8B8CD6AA-1B7D-74ED-B825-A9D553A8F2E1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9" name="object 9">
              <a:extLst>
                <a:ext uri="{FF2B5EF4-FFF2-40B4-BE49-F238E27FC236}">
                  <a16:creationId xmlns:a16="http://schemas.microsoft.com/office/drawing/2014/main" id="{8575CB6B-01E8-AF46-6CD8-5AB91089497A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0" name="object 10">
              <a:extLst>
                <a:ext uri="{FF2B5EF4-FFF2-40B4-BE49-F238E27FC236}">
                  <a16:creationId xmlns:a16="http://schemas.microsoft.com/office/drawing/2014/main" id="{79BDC07C-8F6B-0FE8-9164-A2D8ABA6AE11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1" name="object 11">
              <a:extLst>
                <a:ext uri="{FF2B5EF4-FFF2-40B4-BE49-F238E27FC236}">
                  <a16:creationId xmlns:a16="http://schemas.microsoft.com/office/drawing/2014/main" id="{68F8E695-CD6A-30F4-E9AE-868F02721204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2" name="object 12">
              <a:extLst>
                <a:ext uri="{FF2B5EF4-FFF2-40B4-BE49-F238E27FC236}">
                  <a16:creationId xmlns:a16="http://schemas.microsoft.com/office/drawing/2014/main" id="{E976DA19-67E6-0C26-305C-3BCBDD71AD8F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93" name="object 13">
            <a:extLst>
              <a:ext uri="{FF2B5EF4-FFF2-40B4-BE49-F238E27FC236}">
                <a16:creationId xmlns:a16="http://schemas.microsoft.com/office/drawing/2014/main" id="{7CACC8BF-4759-0BAD-DB6B-13CD55DA9BA7}"/>
              </a:ext>
            </a:extLst>
          </p:cNvPr>
          <p:cNvSpPr txBox="1"/>
          <p:nvPr/>
        </p:nvSpPr>
        <p:spPr>
          <a:xfrm>
            <a:off x="978646" y="4939585"/>
            <a:ext cx="1026575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5" dirty="0">
                <a:solidFill>
                  <a:srgbClr val="FFFFFF"/>
                </a:solidFill>
                <a:latin typeface="Arial"/>
                <a:cs typeface="Arial"/>
              </a:rPr>
              <a:t>51</a:t>
            </a:r>
            <a:endParaRPr sz="2000" b="1" spc="-2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4" name="object 4">
            <a:extLst>
              <a:ext uri="{FF2B5EF4-FFF2-40B4-BE49-F238E27FC236}">
                <a16:creationId xmlns:a16="http://schemas.microsoft.com/office/drawing/2014/main" id="{F36A1B85-6BE5-3412-6089-24D8EEE0580F}"/>
              </a:ext>
            </a:extLst>
          </p:cNvPr>
          <p:cNvSpPr txBox="1"/>
          <p:nvPr/>
        </p:nvSpPr>
        <p:spPr>
          <a:xfrm>
            <a:off x="1546790" y="4779962"/>
            <a:ext cx="2320654" cy="607859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spcBef>
                <a:spcPts val="420"/>
              </a:spcBef>
            </a:pPr>
            <a:r>
              <a:rPr lang="ca-ES" dirty="0">
                <a:latin typeface="Arial"/>
                <a:cs typeface="Arial"/>
              </a:rPr>
              <a:t>Empresas y </a:t>
            </a:r>
            <a:r>
              <a:rPr lang="ca-ES" dirty="0" err="1">
                <a:latin typeface="Arial"/>
                <a:cs typeface="Arial"/>
              </a:rPr>
              <a:t>entidades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beneficiadas</a:t>
            </a:r>
            <a:endParaRPr lang="ca-ES" dirty="0">
              <a:latin typeface="Arial"/>
              <a:cs typeface="Arial"/>
            </a:endParaRPr>
          </a:p>
        </p:txBody>
      </p:sp>
      <p:grpSp>
        <p:nvGrpSpPr>
          <p:cNvPr id="95" name="object 6">
            <a:extLst>
              <a:ext uri="{FF2B5EF4-FFF2-40B4-BE49-F238E27FC236}">
                <a16:creationId xmlns:a16="http://schemas.microsoft.com/office/drawing/2014/main" id="{C576EB30-6ED0-B32F-0187-E0DBF89C7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53498" y="2013338"/>
            <a:ext cx="594072" cy="594383"/>
            <a:chOff x="1707233" y="2611802"/>
            <a:chExt cx="2426970" cy="2428240"/>
          </a:xfrm>
        </p:grpSpPr>
        <p:sp>
          <p:nvSpPr>
            <p:cNvPr id="96" name="object 7">
              <a:extLst>
                <a:ext uri="{FF2B5EF4-FFF2-40B4-BE49-F238E27FC236}">
                  <a16:creationId xmlns:a16="http://schemas.microsoft.com/office/drawing/2014/main" id="{12080625-B83F-A4CB-74F5-7455DDD16929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7" name="object 8">
              <a:extLst>
                <a:ext uri="{FF2B5EF4-FFF2-40B4-BE49-F238E27FC236}">
                  <a16:creationId xmlns:a16="http://schemas.microsoft.com/office/drawing/2014/main" id="{76B020B3-B1EA-0D7E-738D-4AB7A4DA69E3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8" name="object 9">
              <a:extLst>
                <a:ext uri="{FF2B5EF4-FFF2-40B4-BE49-F238E27FC236}">
                  <a16:creationId xmlns:a16="http://schemas.microsoft.com/office/drawing/2014/main" id="{2DE72848-737E-567A-B61D-C068D9450C6C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9" name="object 10">
              <a:extLst>
                <a:ext uri="{FF2B5EF4-FFF2-40B4-BE49-F238E27FC236}">
                  <a16:creationId xmlns:a16="http://schemas.microsoft.com/office/drawing/2014/main" id="{1793CCAC-CAB9-454A-3C10-42313D4190A2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0" name="object 11">
              <a:extLst>
                <a:ext uri="{FF2B5EF4-FFF2-40B4-BE49-F238E27FC236}">
                  <a16:creationId xmlns:a16="http://schemas.microsoft.com/office/drawing/2014/main" id="{70E12EEF-43C4-3453-A96D-C9C48B3A064E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1" name="object 12">
              <a:extLst>
                <a:ext uri="{FF2B5EF4-FFF2-40B4-BE49-F238E27FC236}">
                  <a16:creationId xmlns:a16="http://schemas.microsoft.com/office/drawing/2014/main" id="{75933B8A-5C6E-ED47-E994-2BC1CB42F8F4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102" name="object 13">
            <a:extLst>
              <a:ext uri="{FF2B5EF4-FFF2-40B4-BE49-F238E27FC236}">
                <a16:creationId xmlns:a16="http://schemas.microsoft.com/office/drawing/2014/main" id="{5BCE47C4-9003-005E-F95B-8DA7EBD9617F}"/>
              </a:ext>
            </a:extLst>
          </p:cNvPr>
          <p:cNvSpPr txBox="1"/>
          <p:nvPr/>
        </p:nvSpPr>
        <p:spPr>
          <a:xfrm>
            <a:off x="4272808" y="2140663"/>
            <a:ext cx="1026575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3" name="object 4">
            <a:extLst>
              <a:ext uri="{FF2B5EF4-FFF2-40B4-BE49-F238E27FC236}">
                <a16:creationId xmlns:a16="http://schemas.microsoft.com/office/drawing/2014/main" id="{90512D15-E340-F838-9817-96E52BFA78E8}"/>
              </a:ext>
            </a:extLst>
          </p:cNvPr>
          <p:cNvSpPr txBox="1"/>
          <p:nvPr/>
        </p:nvSpPr>
        <p:spPr>
          <a:xfrm>
            <a:off x="4874267" y="1981884"/>
            <a:ext cx="2515757" cy="607859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spcBef>
                <a:spcPts val="420"/>
              </a:spcBef>
            </a:pPr>
            <a:r>
              <a:rPr lang="ca-ES" dirty="0" err="1">
                <a:latin typeface="Arial"/>
                <a:cs typeface="Arial"/>
              </a:rPr>
              <a:t>Actividades</a:t>
            </a:r>
            <a:r>
              <a:rPr lang="ca-ES" dirty="0">
                <a:latin typeface="Arial"/>
                <a:cs typeface="Arial"/>
              </a:rPr>
              <a:t> de </a:t>
            </a:r>
            <a:r>
              <a:rPr lang="ca-ES" dirty="0" err="1">
                <a:latin typeface="Arial"/>
                <a:cs typeface="Arial"/>
              </a:rPr>
              <a:t>transferencia</a:t>
            </a:r>
            <a:r>
              <a:rPr lang="ca-ES" dirty="0">
                <a:latin typeface="Arial"/>
                <a:cs typeface="Arial"/>
              </a:rPr>
              <a:t> formativa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104" name="object 6">
            <a:extLst>
              <a:ext uri="{FF2B5EF4-FFF2-40B4-BE49-F238E27FC236}">
                <a16:creationId xmlns:a16="http://schemas.microsoft.com/office/drawing/2014/main" id="{AB6DC812-C1FC-A301-6249-19B5C9B99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60591" y="3053010"/>
            <a:ext cx="594072" cy="594383"/>
            <a:chOff x="1707233" y="2611802"/>
            <a:chExt cx="2426970" cy="2428240"/>
          </a:xfrm>
        </p:grpSpPr>
        <p:sp>
          <p:nvSpPr>
            <p:cNvPr id="105" name="object 7">
              <a:extLst>
                <a:ext uri="{FF2B5EF4-FFF2-40B4-BE49-F238E27FC236}">
                  <a16:creationId xmlns:a16="http://schemas.microsoft.com/office/drawing/2014/main" id="{5F64612C-8FE7-4DC7-F1F4-CAF2B00F98E2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6" name="object 8">
              <a:extLst>
                <a:ext uri="{FF2B5EF4-FFF2-40B4-BE49-F238E27FC236}">
                  <a16:creationId xmlns:a16="http://schemas.microsoft.com/office/drawing/2014/main" id="{B6DF7888-6216-4A65-5AB5-5A0B3EE72584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7" name="object 9">
              <a:extLst>
                <a:ext uri="{FF2B5EF4-FFF2-40B4-BE49-F238E27FC236}">
                  <a16:creationId xmlns:a16="http://schemas.microsoft.com/office/drawing/2014/main" id="{6E33F05E-67A0-A450-4D90-09D85647B8C5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8" name="object 10">
              <a:extLst>
                <a:ext uri="{FF2B5EF4-FFF2-40B4-BE49-F238E27FC236}">
                  <a16:creationId xmlns:a16="http://schemas.microsoft.com/office/drawing/2014/main" id="{1816E23C-7D4A-B5E0-E6AD-0B2082E86038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9" name="object 11">
              <a:extLst>
                <a:ext uri="{FF2B5EF4-FFF2-40B4-BE49-F238E27FC236}">
                  <a16:creationId xmlns:a16="http://schemas.microsoft.com/office/drawing/2014/main" id="{371421DE-BE2C-9658-E3E6-A6B0AD57B01E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10" name="object 12">
              <a:extLst>
                <a:ext uri="{FF2B5EF4-FFF2-40B4-BE49-F238E27FC236}">
                  <a16:creationId xmlns:a16="http://schemas.microsoft.com/office/drawing/2014/main" id="{3F89A69F-8F17-CA00-F399-804824449191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111" name="object 13">
            <a:extLst>
              <a:ext uri="{FF2B5EF4-FFF2-40B4-BE49-F238E27FC236}">
                <a16:creationId xmlns:a16="http://schemas.microsoft.com/office/drawing/2014/main" id="{FC4ACE05-E0D9-E87C-AE2D-DE9CB0107DFA}"/>
              </a:ext>
            </a:extLst>
          </p:cNvPr>
          <p:cNvSpPr txBox="1"/>
          <p:nvPr/>
        </p:nvSpPr>
        <p:spPr>
          <a:xfrm>
            <a:off x="4232258" y="3202528"/>
            <a:ext cx="1026575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5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2" name="object 4">
            <a:extLst>
              <a:ext uri="{FF2B5EF4-FFF2-40B4-BE49-F238E27FC236}">
                <a16:creationId xmlns:a16="http://schemas.microsoft.com/office/drawing/2014/main" id="{906FA2B0-6F4E-8BFA-CC8C-B37E56070075}"/>
              </a:ext>
            </a:extLst>
          </p:cNvPr>
          <p:cNvSpPr txBox="1"/>
          <p:nvPr/>
        </p:nvSpPr>
        <p:spPr>
          <a:xfrm>
            <a:off x="4874267" y="2992750"/>
            <a:ext cx="2076423" cy="607859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dirty="0" err="1">
                <a:latin typeface="Arial"/>
                <a:cs typeface="Arial"/>
              </a:rPr>
              <a:t>Actividades</a:t>
            </a:r>
            <a:r>
              <a:rPr lang="ca-ES" dirty="0">
                <a:latin typeface="Arial"/>
                <a:cs typeface="Arial"/>
              </a:rPr>
              <a:t> de </a:t>
            </a:r>
            <a:r>
              <a:rPr lang="ca-ES" dirty="0" err="1">
                <a:latin typeface="Arial"/>
                <a:cs typeface="Arial"/>
              </a:rPr>
              <a:t>formación</a:t>
            </a:r>
            <a:r>
              <a:rPr lang="ca-ES" dirty="0">
                <a:latin typeface="Arial"/>
                <a:cs typeface="Arial"/>
              </a:rPr>
              <a:t> interna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158" name="object 6">
            <a:extLst>
              <a:ext uri="{FF2B5EF4-FFF2-40B4-BE49-F238E27FC236}">
                <a16:creationId xmlns:a16="http://schemas.microsoft.com/office/drawing/2014/main" id="{9A94DCA4-A1D7-1C0E-B33B-CF65B0BD1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56009" y="4080945"/>
            <a:ext cx="594072" cy="594383"/>
            <a:chOff x="1707233" y="2611802"/>
            <a:chExt cx="2426970" cy="2428240"/>
          </a:xfrm>
        </p:grpSpPr>
        <p:sp>
          <p:nvSpPr>
            <p:cNvPr id="159" name="object 7">
              <a:extLst>
                <a:ext uri="{FF2B5EF4-FFF2-40B4-BE49-F238E27FC236}">
                  <a16:creationId xmlns:a16="http://schemas.microsoft.com/office/drawing/2014/main" id="{BCD9711B-7118-3ADB-2543-97DA5E64DB31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60" name="object 8">
              <a:extLst>
                <a:ext uri="{FF2B5EF4-FFF2-40B4-BE49-F238E27FC236}">
                  <a16:creationId xmlns:a16="http://schemas.microsoft.com/office/drawing/2014/main" id="{A02911B3-730A-6F63-BB62-C6001E37385D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61" name="object 9">
              <a:extLst>
                <a:ext uri="{FF2B5EF4-FFF2-40B4-BE49-F238E27FC236}">
                  <a16:creationId xmlns:a16="http://schemas.microsoft.com/office/drawing/2014/main" id="{8425C911-7F90-934A-DD52-48F5885EC392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62" name="object 10">
              <a:extLst>
                <a:ext uri="{FF2B5EF4-FFF2-40B4-BE49-F238E27FC236}">
                  <a16:creationId xmlns:a16="http://schemas.microsoft.com/office/drawing/2014/main" id="{CCEE0135-C4D9-8760-70C5-008478BE989C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63" name="object 11">
              <a:extLst>
                <a:ext uri="{FF2B5EF4-FFF2-40B4-BE49-F238E27FC236}">
                  <a16:creationId xmlns:a16="http://schemas.microsoft.com/office/drawing/2014/main" id="{9FEDB464-41BA-7C8B-0FE9-F7580848CB3B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64" name="object 12">
              <a:extLst>
                <a:ext uri="{FF2B5EF4-FFF2-40B4-BE49-F238E27FC236}">
                  <a16:creationId xmlns:a16="http://schemas.microsoft.com/office/drawing/2014/main" id="{1F87AB1F-AF2A-5B68-DF4F-3B44307C5CCD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165" name="object 13">
            <a:extLst>
              <a:ext uri="{FF2B5EF4-FFF2-40B4-BE49-F238E27FC236}">
                <a16:creationId xmlns:a16="http://schemas.microsoft.com/office/drawing/2014/main" id="{C65D16BA-998A-F5B8-2D56-C16DC6F83717}"/>
              </a:ext>
            </a:extLst>
          </p:cNvPr>
          <p:cNvSpPr txBox="1"/>
          <p:nvPr/>
        </p:nvSpPr>
        <p:spPr>
          <a:xfrm>
            <a:off x="4301595" y="4208270"/>
            <a:ext cx="1026575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6" name="object 4">
            <a:extLst>
              <a:ext uri="{FF2B5EF4-FFF2-40B4-BE49-F238E27FC236}">
                <a16:creationId xmlns:a16="http://schemas.microsoft.com/office/drawing/2014/main" id="{559E4627-7C51-2E61-9968-2778AD7B691E}"/>
              </a:ext>
            </a:extLst>
          </p:cNvPr>
          <p:cNvSpPr txBox="1"/>
          <p:nvPr/>
        </p:nvSpPr>
        <p:spPr>
          <a:xfrm>
            <a:off x="4855202" y="4036699"/>
            <a:ext cx="2987536" cy="607859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dirty="0" err="1">
                <a:latin typeface="Arial"/>
                <a:cs typeface="Arial"/>
              </a:rPr>
              <a:t>Actividades</a:t>
            </a:r>
            <a:r>
              <a:rPr lang="ca-ES" dirty="0">
                <a:latin typeface="Arial"/>
                <a:cs typeface="Arial"/>
              </a:rPr>
              <a:t> de </a:t>
            </a:r>
            <a:r>
              <a:rPr lang="ca-ES" dirty="0" err="1">
                <a:latin typeface="Arial"/>
                <a:cs typeface="Arial"/>
              </a:rPr>
              <a:t>sensibilización</a:t>
            </a:r>
            <a:r>
              <a:rPr lang="ca-ES" dirty="0">
                <a:latin typeface="Arial"/>
                <a:cs typeface="Arial"/>
              </a:rPr>
              <a:t> i </a:t>
            </a:r>
            <a:r>
              <a:rPr lang="ca-ES" dirty="0" err="1">
                <a:latin typeface="Arial"/>
                <a:cs typeface="Arial"/>
              </a:rPr>
              <a:t>transferencia</a:t>
            </a:r>
            <a:endParaRPr dirty="0" err="1">
              <a:latin typeface="Arial"/>
              <a:cs typeface="Arial"/>
            </a:endParaRPr>
          </a:p>
        </p:txBody>
      </p:sp>
      <p:grpSp>
        <p:nvGrpSpPr>
          <p:cNvPr id="167" name="object 6">
            <a:extLst>
              <a:ext uri="{FF2B5EF4-FFF2-40B4-BE49-F238E27FC236}">
                <a16:creationId xmlns:a16="http://schemas.microsoft.com/office/drawing/2014/main" id="{9D197B0F-31E6-B140-7389-8D49B40C9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63102" y="5120617"/>
            <a:ext cx="594072" cy="594383"/>
            <a:chOff x="1707233" y="2611802"/>
            <a:chExt cx="2426970" cy="2428240"/>
          </a:xfrm>
        </p:grpSpPr>
        <p:sp>
          <p:nvSpPr>
            <p:cNvPr id="168" name="object 7">
              <a:extLst>
                <a:ext uri="{FF2B5EF4-FFF2-40B4-BE49-F238E27FC236}">
                  <a16:creationId xmlns:a16="http://schemas.microsoft.com/office/drawing/2014/main" id="{59DEE825-A3BB-B558-EEC3-49B87266F77A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69" name="object 8">
              <a:extLst>
                <a:ext uri="{FF2B5EF4-FFF2-40B4-BE49-F238E27FC236}">
                  <a16:creationId xmlns:a16="http://schemas.microsoft.com/office/drawing/2014/main" id="{BB754DB1-0DE3-803F-5559-353E2B080629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70" name="object 9">
              <a:extLst>
                <a:ext uri="{FF2B5EF4-FFF2-40B4-BE49-F238E27FC236}">
                  <a16:creationId xmlns:a16="http://schemas.microsoft.com/office/drawing/2014/main" id="{DEA822D3-B6B0-C87F-6E8A-F54E5CB6C699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71" name="object 10">
              <a:extLst>
                <a:ext uri="{FF2B5EF4-FFF2-40B4-BE49-F238E27FC236}">
                  <a16:creationId xmlns:a16="http://schemas.microsoft.com/office/drawing/2014/main" id="{0481E639-0BE5-B072-EB17-51E55C27A4AC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72" name="object 11">
              <a:extLst>
                <a:ext uri="{FF2B5EF4-FFF2-40B4-BE49-F238E27FC236}">
                  <a16:creationId xmlns:a16="http://schemas.microsoft.com/office/drawing/2014/main" id="{0A7132BE-716E-00FB-416A-9FBBD3124746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73" name="object 12">
              <a:extLst>
                <a:ext uri="{FF2B5EF4-FFF2-40B4-BE49-F238E27FC236}">
                  <a16:creationId xmlns:a16="http://schemas.microsoft.com/office/drawing/2014/main" id="{6E75111F-6E4D-B1D3-C8D6-4D6879C4244B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174" name="object 13">
            <a:extLst>
              <a:ext uri="{FF2B5EF4-FFF2-40B4-BE49-F238E27FC236}">
                <a16:creationId xmlns:a16="http://schemas.microsoft.com/office/drawing/2014/main" id="{D1C93286-828A-C9BA-5D4A-D62A33B2C52C}"/>
              </a:ext>
            </a:extLst>
          </p:cNvPr>
          <p:cNvSpPr txBox="1"/>
          <p:nvPr/>
        </p:nvSpPr>
        <p:spPr>
          <a:xfrm>
            <a:off x="4237746" y="5248046"/>
            <a:ext cx="1026575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5" dirty="0">
                <a:solidFill>
                  <a:srgbClr val="FFFFFF"/>
                </a:solidFill>
                <a:latin typeface="Arial"/>
                <a:cs typeface="Arial"/>
              </a:rPr>
              <a:t> 11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5" name="object 4">
            <a:extLst>
              <a:ext uri="{FF2B5EF4-FFF2-40B4-BE49-F238E27FC236}">
                <a16:creationId xmlns:a16="http://schemas.microsoft.com/office/drawing/2014/main" id="{CABF3F24-F6ED-0421-D456-9413DB875D08}"/>
              </a:ext>
            </a:extLst>
          </p:cNvPr>
          <p:cNvSpPr txBox="1"/>
          <p:nvPr/>
        </p:nvSpPr>
        <p:spPr>
          <a:xfrm>
            <a:off x="4844239" y="5215180"/>
            <a:ext cx="2717386" cy="330860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dirty="0" err="1">
                <a:latin typeface="Arial"/>
                <a:cs typeface="Arial"/>
              </a:rPr>
              <a:t>Misiones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internacionales</a:t>
            </a:r>
            <a:endParaRPr dirty="0" err="1">
              <a:latin typeface="Arial"/>
              <a:cs typeface="Arial"/>
            </a:endParaRPr>
          </a:p>
        </p:txBody>
      </p:sp>
      <p:grpSp>
        <p:nvGrpSpPr>
          <p:cNvPr id="122" name="object 6">
            <a:extLst>
              <a:ext uri="{FF2B5EF4-FFF2-40B4-BE49-F238E27FC236}">
                <a16:creationId xmlns:a16="http://schemas.microsoft.com/office/drawing/2014/main" id="{E88BEFFE-3EB9-3985-4848-22112C91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63993" y="2158308"/>
            <a:ext cx="594072" cy="594383"/>
            <a:chOff x="1707233" y="2611802"/>
            <a:chExt cx="2426970" cy="2428240"/>
          </a:xfrm>
        </p:grpSpPr>
        <p:sp>
          <p:nvSpPr>
            <p:cNvPr id="123" name="object 7">
              <a:extLst>
                <a:ext uri="{FF2B5EF4-FFF2-40B4-BE49-F238E27FC236}">
                  <a16:creationId xmlns:a16="http://schemas.microsoft.com/office/drawing/2014/main" id="{6F8D54C2-A8FA-2F2E-7FDF-230EA420F650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24" name="object 8">
              <a:extLst>
                <a:ext uri="{FF2B5EF4-FFF2-40B4-BE49-F238E27FC236}">
                  <a16:creationId xmlns:a16="http://schemas.microsoft.com/office/drawing/2014/main" id="{52688B9D-8F29-BA0B-F7F2-E113D20D5AED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25" name="object 9">
              <a:extLst>
                <a:ext uri="{FF2B5EF4-FFF2-40B4-BE49-F238E27FC236}">
                  <a16:creationId xmlns:a16="http://schemas.microsoft.com/office/drawing/2014/main" id="{627B6F48-E294-E5DF-5702-83C9E30E9609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26" name="object 10">
              <a:extLst>
                <a:ext uri="{FF2B5EF4-FFF2-40B4-BE49-F238E27FC236}">
                  <a16:creationId xmlns:a16="http://schemas.microsoft.com/office/drawing/2014/main" id="{2787B14D-8883-8B8F-F73C-87A55DB8033D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27" name="object 11">
              <a:extLst>
                <a:ext uri="{FF2B5EF4-FFF2-40B4-BE49-F238E27FC236}">
                  <a16:creationId xmlns:a16="http://schemas.microsoft.com/office/drawing/2014/main" id="{2179DA9E-B95D-EE69-EBCC-A8381E2E1EE0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28" name="object 12">
              <a:extLst>
                <a:ext uri="{FF2B5EF4-FFF2-40B4-BE49-F238E27FC236}">
                  <a16:creationId xmlns:a16="http://schemas.microsoft.com/office/drawing/2014/main" id="{76A3076C-3FD0-7378-19EB-1D60BEE72D7A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129" name="object 13">
            <a:extLst>
              <a:ext uri="{FF2B5EF4-FFF2-40B4-BE49-F238E27FC236}">
                <a16:creationId xmlns:a16="http://schemas.microsoft.com/office/drawing/2014/main" id="{FBDE80CA-276B-D76A-E15F-298AB8500BB7}"/>
              </a:ext>
            </a:extLst>
          </p:cNvPr>
          <p:cNvSpPr txBox="1"/>
          <p:nvPr/>
        </p:nvSpPr>
        <p:spPr>
          <a:xfrm>
            <a:off x="8499413" y="2298665"/>
            <a:ext cx="1026575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2000" b="1" spc="-2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0" name="object 4">
            <a:extLst>
              <a:ext uri="{FF2B5EF4-FFF2-40B4-BE49-F238E27FC236}">
                <a16:creationId xmlns:a16="http://schemas.microsoft.com/office/drawing/2014/main" id="{AD5F1C8A-7CC0-DE28-6FF5-B480EB773BC2}"/>
              </a:ext>
            </a:extLst>
          </p:cNvPr>
          <p:cNvSpPr txBox="1"/>
          <p:nvPr/>
        </p:nvSpPr>
        <p:spPr>
          <a:xfrm>
            <a:off x="9056033" y="2272518"/>
            <a:ext cx="2193654" cy="330860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ca-ES" dirty="0" err="1">
                <a:latin typeface="Arial"/>
                <a:cs typeface="Arial"/>
              </a:rPr>
              <a:t>Demos</a:t>
            </a:r>
            <a:r>
              <a:rPr lang="ca-ES" dirty="0">
                <a:latin typeface="Arial"/>
                <a:cs typeface="Arial"/>
              </a:rPr>
              <a:t> y </a:t>
            </a:r>
            <a:r>
              <a:rPr lang="ca-ES" dirty="0" err="1">
                <a:latin typeface="Arial"/>
                <a:cs typeface="Arial"/>
              </a:rPr>
              <a:t>showcases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131" name="object 6">
            <a:extLst>
              <a:ext uri="{FF2B5EF4-FFF2-40B4-BE49-F238E27FC236}">
                <a16:creationId xmlns:a16="http://schemas.microsoft.com/office/drawing/2014/main" id="{DC1E2B27-B465-8FBA-D66C-A06776E3C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63993" y="3441671"/>
            <a:ext cx="594072" cy="594383"/>
            <a:chOff x="1707233" y="2611802"/>
            <a:chExt cx="2426970" cy="2428240"/>
          </a:xfrm>
        </p:grpSpPr>
        <p:sp>
          <p:nvSpPr>
            <p:cNvPr id="132" name="object 7">
              <a:extLst>
                <a:ext uri="{FF2B5EF4-FFF2-40B4-BE49-F238E27FC236}">
                  <a16:creationId xmlns:a16="http://schemas.microsoft.com/office/drawing/2014/main" id="{B630C9F2-9E60-13C4-1016-FAAFC02D1CEB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33" name="object 8">
              <a:extLst>
                <a:ext uri="{FF2B5EF4-FFF2-40B4-BE49-F238E27FC236}">
                  <a16:creationId xmlns:a16="http://schemas.microsoft.com/office/drawing/2014/main" id="{6C68AC06-AA52-0881-1963-E600FD81FBA9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34" name="object 9">
              <a:extLst>
                <a:ext uri="{FF2B5EF4-FFF2-40B4-BE49-F238E27FC236}">
                  <a16:creationId xmlns:a16="http://schemas.microsoft.com/office/drawing/2014/main" id="{0BB1162D-8610-404E-BCA9-DF51E9C12C5A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35" name="object 10">
              <a:extLst>
                <a:ext uri="{FF2B5EF4-FFF2-40B4-BE49-F238E27FC236}">
                  <a16:creationId xmlns:a16="http://schemas.microsoft.com/office/drawing/2014/main" id="{3817B534-B1E9-4D79-9C85-D0431F34B114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36" name="object 11">
              <a:extLst>
                <a:ext uri="{FF2B5EF4-FFF2-40B4-BE49-F238E27FC236}">
                  <a16:creationId xmlns:a16="http://schemas.microsoft.com/office/drawing/2014/main" id="{BFE43D56-483D-B6F1-BC79-B05E01F8FF8C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37" name="object 12">
              <a:extLst>
                <a:ext uri="{FF2B5EF4-FFF2-40B4-BE49-F238E27FC236}">
                  <a16:creationId xmlns:a16="http://schemas.microsoft.com/office/drawing/2014/main" id="{09C6F169-6936-1B5D-9C97-704745A0F1C1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138" name="object 13">
            <a:extLst>
              <a:ext uri="{FF2B5EF4-FFF2-40B4-BE49-F238E27FC236}">
                <a16:creationId xmlns:a16="http://schemas.microsoft.com/office/drawing/2014/main" id="{E4E3A2EF-728E-CDD6-8291-9992F3C5DA1B}"/>
              </a:ext>
            </a:extLst>
          </p:cNvPr>
          <p:cNvSpPr txBox="1"/>
          <p:nvPr/>
        </p:nvSpPr>
        <p:spPr>
          <a:xfrm>
            <a:off x="8478901" y="3578051"/>
            <a:ext cx="1026575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9" name="object 4">
            <a:extLst>
              <a:ext uri="{FF2B5EF4-FFF2-40B4-BE49-F238E27FC236}">
                <a16:creationId xmlns:a16="http://schemas.microsoft.com/office/drawing/2014/main" id="{A1D1CAAB-89E1-BFD6-706B-71A5297D4FB2}"/>
              </a:ext>
            </a:extLst>
          </p:cNvPr>
          <p:cNvSpPr txBox="1"/>
          <p:nvPr/>
        </p:nvSpPr>
        <p:spPr>
          <a:xfrm>
            <a:off x="9057752" y="3412998"/>
            <a:ext cx="2076423" cy="607859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spcBef>
                <a:spcPts val="420"/>
              </a:spcBef>
            </a:pPr>
            <a:r>
              <a:rPr lang="ca-ES" dirty="0" err="1">
                <a:latin typeface="Arial"/>
                <a:cs typeface="Arial"/>
              </a:rPr>
              <a:t>Documentos</a:t>
            </a:r>
            <a:r>
              <a:rPr lang="ca-ES" dirty="0">
                <a:latin typeface="Arial"/>
                <a:cs typeface="Arial"/>
              </a:rPr>
              <a:t> y </a:t>
            </a:r>
            <a:r>
              <a:rPr lang="ca-ES" dirty="0" err="1">
                <a:latin typeface="Arial"/>
                <a:cs typeface="Arial"/>
              </a:rPr>
              <a:t>normas</a:t>
            </a:r>
            <a:r>
              <a:rPr lang="ca-ES" dirty="0">
                <a:latin typeface="Arial"/>
                <a:cs typeface="Arial"/>
              </a:rPr>
              <a:t> de alto </a:t>
            </a:r>
            <a:r>
              <a:rPr lang="ca-ES" dirty="0" err="1">
                <a:latin typeface="Arial"/>
                <a:cs typeface="Arial"/>
              </a:rPr>
              <a:t>nivel</a:t>
            </a:r>
            <a:endParaRPr dirty="0" err="1">
              <a:latin typeface="Arial"/>
              <a:cs typeface="Arial"/>
            </a:endParaRPr>
          </a:p>
        </p:txBody>
      </p:sp>
      <p:grpSp>
        <p:nvGrpSpPr>
          <p:cNvPr id="140" name="object 6">
            <a:extLst>
              <a:ext uri="{FF2B5EF4-FFF2-40B4-BE49-F238E27FC236}">
                <a16:creationId xmlns:a16="http://schemas.microsoft.com/office/drawing/2014/main" id="{1725568C-9484-5A12-F9AC-1E7B2B444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62977" y="4810671"/>
            <a:ext cx="594072" cy="594383"/>
            <a:chOff x="1707233" y="2611802"/>
            <a:chExt cx="2426970" cy="2428240"/>
          </a:xfrm>
        </p:grpSpPr>
        <p:sp>
          <p:nvSpPr>
            <p:cNvPr id="141" name="object 7">
              <a:extLst>
                <a:ext uri="{FF2B5EF4-FFF2-40B4-BE49-F238E27FC236}">
                  <a16:creationId xmlns:a16="http://schemas.microsoft.com/office/drawing/2014/main" id="{5C22BAC4-060F-223D-A569-B3799868D0DC}"/>
                </a:ext>
              </a:extLst>
            </p:cNvPr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42" name="object 8">
              <a:extLst>
                <a:ext uri="{FF2B5EF4-FFF2-40B4-BE49-F238E27FC236}">
                  <a16:creationId xmlns:a16="http://schemas.microsoft.com/office/drawing/2014/main" id="{F5B356CD-EA0B-84EA-2993-7EBD554ED1C4}"/>
                </a:ext>
              </a:extLst>
            </p:cNvPr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43" name="object 9">
              <a:extLst>
                <a:ext uri="{FF2B5EF4-FFF2-40B4-BE49-F238E27FC236}">
                  <a16:creationId xmlns:a16="http://schemas.microsoft.com/office/drawing/2014/main" id="{46C1A822-2536-1F6A-4918-198EC293C37D}"/>
                </a:ext>
              </a:extLst>
            </p:cNvPr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44" name="object 10">
              <a:extLst>
                <a:ext uri="{FF2B5EF4-FFF2-40B4-BE49-F238E27FC236}">
                  <a16:creationId xmlns:a16="http://schemas.microsoft.com/office/drawing/2014/main" id="{0A1D5D50-E42E-1464-98CA-9FEE02608C02}"/>
                </a:ext>
              </a:extLst>
            </p:cNvPr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45" name="object 11">
              <a:extLst>
                <a:ext uri="{FF2B5EF4-FFF2-40B4-BE49-F238E27FC236}">
                  <a16:creationId xmlns:a16="http://schemas.microsoft.com/office/drawing/2014/main" id="{4FB734CC-747A-4A41-ACAA-617DCC63DC65}"/>
                </a:ext>
              </a:extLst>
            </p:cNvPr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46" name="object 12">
              <a:extLst>
                <a:ext uri="{FF2B5EF4-FFF2-40B4-BE49-F238E27FC236}">
                  <a16:creationId xmlns:a16="http://schemas.microsoft.com/office/drawing/2014/main" id="{656561A7-15FF-D796-61C3-045E7966C80F}"/>
                </a:ext>
              </a:extLst>
            </p:cNvPr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147" name="object 13">
            <a:extLst>
              <a:ext uri="{FF2B5EF4-FFF2-40B4-BE49-F238E27FC236}">
                <a16:creationId xmlns:a16="http://schemas.microsoft.com/office/drawing/2014/main" id="{B64DAE39-DAA8-AD27-6C5C-0B8892A3EF2A}"/>
              </a:ext>
            </a:extLst>
          </p:cNvPr>
          <p:cNvSpPr txBox="1"/>
          <p:nvPr/>
        </p:nvSpPr>
        <p:spPr>
          <a:xfrm>
            <a:off x="8513404" y="4937995"/>
            <a:ext cx="1026575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000" b="1" spc="-2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8" name="object 4">
            <a:extLst>
              <a:ext uri="{FF2B5EF4-FFF2-40B4-BE49-F238E27FC236}">
                <a16:creationId xmlns:a16="http://schemas.microsoft.com/office/drawing/2014/main" id="{FBBEE5A3-4732-5860-BCC2-552EDA70E384}"/>
              </a:ext>
            </a:extLst>
          </p:cNvPr>
          <p:cNvSpPr txBox="1"/>
          <p:nvPr/>
        </p:nvSpPr>
        <p:spPr>
          <a:xfrm>
            <a:off x="9057837" y="4784333"/>
            <a:ext cx="2193653" cy="607859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>
              <a:spcBef>
                <a:spcPts val="420"/>
              </a:spcBef>
            </a:pPr>
            <a:r>
              <a:rPr lang="ca-ES" dirty="0" err="1">
                <a:latin typeface="Arial"/>
                <a:cs typeface="Arial"/>
              </a:rPr>
              <a:t>Convocatorias</a:t>
            </a:r>
            <a:r>
              <a:rPr lang="ca-ES" dirty="0">
                <a:latin typeface="Arial"/>
                <a:cs typeface="Arial"/>
              </a:rPr>
              <a:t> de </a:t>
            </a:r>
            <a:r>
              <a:rPr lang="ca-ES" dirty="0" err="1">
                <a:latin typeface="Arial"/>
                <a:cs typeface="Arial"/>
              </a:rPr>
              <a:t>financiación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internas</a:t>
            </a:r>
            <a:endParaRPr dirty="0" err="1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id="{526FB738-EE8F-4E52-8BDE-458A1CFB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55DFE970-A870-41A3-881C-88994A124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9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2050" y="673330"/>
            <a:ext cx="8489950" cy="5435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pc="-30" dirty="0" err="1"/>
              <a:t>Financiación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855" y="1981200"/>
            <a:ext cx="10742439" cy="306173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415290">
              <a:lnSpc>
                <a:spcPct val="114900"/>
              </a:lnSpc>
              <a:spcBef>
                <a:spcPts val="100"/>
              </a:spcBef>
            </a:pPr>
            <a:r>
              <a:rPr lang="ca-ES" dirty="0"/>
              <a:t>Esta </a:t>
            </a:r>
            <a:r>
              <a:rPr lang="ca-ES" dirty="0" err="1"/>
              <a:t>presentación</a:t>
            </a:r>
            <a:r>
              <a:rPr lang="ca-ES" dirty="0"/>
              <a:t> forma </a:t>
            </a:r>
            <a:r>
              <a:rPr lang="ca-ES" dirty="0" err="1"/>
              <a:t>parte</a:t>
            </a:r>
            <a:r>
              <a:rPr lang="ca-ES" dirty="0"/>
              <a:t> de las </a:t>
            </a:r>
            <a:r>
              <a:rPr lang="ca-ES" dirty="0" err="1"/>
              <a:t>actividades</a:t>
            </a:r>
            <a:r>
              <a:rPr lang="ca-ES" dirty="0"/>
              <a:t> de la Red </a:t>
            </a:r>
            <a:r>
              <a:rPr lang="ca-ES" dirty="0" err="1"/>
              <a:t>AccessCat</a:t>
            </a:r>
            <a:r>
              <a:rPr lang="ca-ES" dirty="0"/>
              <a:t>, que </a:t>
            </a:r>
            <a:r>
              <a:rPr lang="ca-ES" dirty="0" err="1"/>
              <a:t>tiene</a:t>
            </a:r>
            <a:r>
              <a:rPr lang="ca-ES" dirty="0"/>
              <a:t> el </a:t>
            </a:r>
            <a:r>
              <a:rPr lang="ca-ES" dirty="0" err="1"/>
              <a:t>apoyo</a:t>
            </a:r>
            <a:r>
              <a:rPr lang="ca-ES" dirty="0"/>
              <a:t> del </a:t>
            </a:r>
            <a:r>
              <a:rPr lang="ca-ES" b="1" dirty="0">
                <a:solidFill>
                  <a:srgbClr val="4277B7"/>
                </a:solidFill>
              </a:rPr>
              <a:t>Departament de Recerca i Universitats de la Generalitat de Catalunya </a:t>
            </a:r>
            <a:r>
              <a:rPr lang="ca-ES" dirty="0"/>
              <a:t>(2021XARDI00007).</a:t>
            </a:r>
          </a:p>
          <a:p>
            <a:pPr marL="12700" marR="415290">
              <a:lnSpc>
                <a:spcPct val="114900"/>
              </a:lnSpc>
              <a:spcBef>
                <a:spcPts val="100"/>
              </a:spcBef>
            </a:pPr>
            <a:endParaRPr lang="ca-ES" dirty="0"/>
          </a:p>
          <a:p>
            <a:pPr marL="12700" marR="415290">
              <a:lnSpc>
                <a:spcPct val="114900"/>
              </a:lnSpc>
              <a:spcBef>
                <a:spcPts val="100"/>
              </a:spcBef>
            </a:pPr>
            <a:r>
              <a:rPr lang="ca-ES" dirty="0"/>
              <a:t>Este documento </a:t>
            </a:r>
            <a:r>
              <a:rPr lang="ca-ES" dirty="0" err="1"/>
              <a:t>está</a:t>
            </a:r>
            <a:r>
              <a:rPr lang="ca-ES" dirty="0"/>
              <a:t> </a:t>
            </a:r>
            <a:r>
              <a:rPr lang="ca-ES" dirty="0" err="1"/>
              <a:t>sujeto</a:t>
            </a:r>
            <a:r>
              <a:rPr lang="ca-ES" dirty="0"/>
              <a:t> a una </a:t>
            </a:r>
            <a:r>
              <a:rPr lang="ca-ES" dirty="0" err="1"/>
              <a:t>licencia</a:t>
            </a:r>
            <a:r>
              <a:rPr lang="ca-ES" dirty="0"/>
              <a:t> </a:t>
            </a:r>
            <a:r>
              <a:rPr lang="ca-E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de Reconeixement-NoComercial- SenseObraDerivada 4.0 Internacional</a:t>
            </a:r>
            <a:r>
              <a:rPr lang="ca-ES" dirty="0"/>
              <a:t>.</a:t>
            </a:r>
          </a:p>
          <a:p>
            <a:pPr marL="12700" marR="415290">
              <a:lnSpc>
                <a:spcPct val="114900"/>
              </a:lnSpc>
              <a:spcBef>
                <a:spcPts val="100"/>
              </a:spcBef>
            </a:pPr>
            <a:endParaRPr lang="ca-ES" dirty="0"/>
          </a:p>
          <a:p>
            <a:pPr marL="12700" marR="415290">
              <a:lnSpc>
                <a:spcPct val="114900"/>
              </a:lnSpc>
              <a:spcBef>
                <a:spcPts val="100"/>
              </a:spcBef>
            </a:pPr>
            <a:r>
              <a:rPr lang="ca-ES" dirty="0"/>
              <a:t>Este documento </a:t>
            </a:r>
            <a:r>
              <a:rPr lang="ca-ES" dirty="0" err="1"/>
              <a:t>refleja</a:t>
            </a:r>
            <a:r>
              <a:rPr lang="ca-ES" dirty="0"/>
              <a:t> </a:t>
            </a:r>
            <a:r>
              <a:rPr lang="ca-ES" dirty="0" err="1"/>
              <a:t>exclusivamente</a:t>
            </a:r>
            <a:r>
              <a:rPr lang="ca-ES" dirty="0"/>
              <a:t> los </a:t>
            </a:r>
            <a:r>
              <a:rPr lang="ca-ES" dirty="0" err="1"/>
              <a:t>puntos</a:t>
            </a:r>
            <a:r>
              <a:rPr lang="ca-ES" dirty="0"/>
              <a:t> de vista de los autores. </a:t>
            </a:r>
            <a:r>
              <a:rPr lang="ca-ES" dirty="0" err="1"/>
              <a:t>AccessCat</a:t>
            </a:r>
            <a:r>
              <a:rPr lang="ca-ES" dirty="0"/>
              <a:t> y los </a:t>
            </a:r>
            <a:r>
              <a:rPr lang="ca-ES" dirty="0" err="1"/>
              <a:t>organismos</a:t>
            </a:r>
            <a:r>
              <a:rPr lang="ca-ES" dirty="0"/>
              <a:t> </a:t>
            </a:r>
            <a:r>
              <a:rPr lang="ca-ES" dirty="0" err="1"/>
              <a:t>financiadores</a:t>
            </a:r>
            <a:r>
              <a:rPr lang="ca-ES" dirty="0"/>
              <a:t> </a:t>
            </a:r>
            <a:r>
              <a:rPr lang="ca-ES" dirty="0" err="1"/>
              <a:t>mencionados</a:t>
            </a:r>
            <a:r>
              <a:rPr lang="ca-ES" dirty="0"/>
              <a:t> no se </a:t>
            </a:r>
            <a:r>
              <a:rPr lang="ca-ES" dirty="0" err="1"/>
              <a:t>hacen</a:t>
            </a:r>
            <a:r>
              <a:rPr lang="ca-ES" dirty="0"/>
              <a:t> responsables de la </a:t>
            </a:r>
            <a:r>
              <a:rPr lang="ca-ES" dirty="0" err="1"/>
              <a:t>información</a:t>
            </a:r>
            <a:r>
              <a:rPr lang="ca-ES" dirty="0"/>
              <a:t> que </a:t>
            </a:r>
            <a:r>
              <a:rPr lang="ca-ES" dirty="0" err="1"/>
              <a:t>contiene</a:t>
            </a:r>
            <a:r>
              <a:rPr lang="ca-ES" dirty="0"/>
              <a:t> ni del uso que se </a:t>
            </a:r>
            <a:r>
              <a:rPr lang="ca-ES" dirty="0" err="1"/>
              <a:t>pueda</a:t>
            </a:r>
            <a:r>
              <a:rPr lang="ca-ES" dirty="0"/>
              <a:t> </a:t>
            </a:r>
            <a:r>
              <a:rPr lang="ca-ES" dirty="0" err="1"/>
              <a:t>hacer</a:t>
            </a:r>
            <a:r>
              <a:rPr lang="ca-ES" dirty="0"/>
              <a:t> de ella.</a:t>
            </a:r>
          </a:p>
        </p:txBody>
      </p:sp>
      <p:pic>
        <p:nvPicPr>
          <p:cNvPr id="9" name="Imagen 8" descr="Logotip Generalitat de Catalunya, Departament de Recerca i Universitats">
            <a:extLst>
              <a:ext uri="{FF2B5EF4-FFF2-40B4-BE49-F238E27FC236}">
                <a16:creationId xmlns:a16="http://schemas.microsoft.com/office/drawing/2014/main" id="{956CC041-8237-F490-E691-D79501BAC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47" y="5462491"/>
            <a:ext cx="2143897" cy="450399"/>
          </a:xfrm>
          <a:prstGeom prst="rect">
            <a:avLst/>
          </a:prstGeom>
        </p:spPr>
      </p:pic>
      <p:pic>
        <p:nvPicPr>
          <p:cNvPr id="4" name="object 4" descr="Logotip Creative Commons de Reconeixement-NoComercial- SenseObraDerivada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4003" y="5468454"/>
            <a:ext cx="1266990" cy="4444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23</a:t>
            </a:fld>
            <a:endParaRPr lang="ca-ES" spc="-25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F20AEE-20D9-4AFD-AC40-8E5D5939F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AAE768-44BF-4DEF-9FEB-B93E6A4AD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367591" y="2074862"/>
            <a:ext cx="1916626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pc="-10" dirty="0">
                <a:solidFill>
                  <a:srgbClr val="4477B8"/>
                </a:solidFill>
              </a:rPr>
              <a:t>Contacto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A98F3B7-CE6D-F92A-BC9B-E0CEE7356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4553652" cy="426299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338284" y="3124305"/>
            <a:ext cx="3089910" cy="1564531"/>
          </a:xfrm>
          <a:prstGeom prst="rect">
            <a:avLst/>
          </a:prstGeom>
        </p:spPr>
        <p:txBody>
          <a:bodyPr vert="horz" wrap="square" lIns="0" tIns="5588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lang="ca-ES" sz="1900" b="1" dirty="0">
                <a:solidFill>
                  <a:srgbClr val="4477B8"/>
                </a:solidFill>
                <a:latin typeface="Arial"/>
                <a:cs typeface="Arial"/>
              </a:rPr>
              <a:t>Web</a:t>
            </a:r>
            <a:r>
              <a:rPr lang="ca-ES" sz="1900" b="1" spc="-25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1900" dirty="0">
                <a:latin typeface="Arial"/>
                <a:cs typeface="Arial"/>
              </a:rPr>
              <a:t>de</a:t>
            </a:r>
            <a:r>
              <a:rPr lang="ca-ES" sz="1900" spc="-20" dirty="0">
                <a:latin typeface="Arial"/>
                <a:cs typeface="Arial"/>
              </a:rPr>
              <a:t> </a:t>
            </a:r>
            <a:r>
              <a:rPr lang="ca-ES" sz="1900" dirty="0">
                <a:latin typeface="Arial"/>
                <a:cs typeface="Arial"/>
              </a:rPr>
              <a:t>la</a:t>
            </a:r>
            <a:r>
              <a:rPr lang="ca-ES" sz="1900" spc="-25" dirty="0">
                <a:latin typeface="Arial"/>
                <a:cs typeface="Arial"/>
              </a:rPr>
              <a:t> Red</a:t>
            </a:r>
            <a:r>
              <a:rPr lang="ca-ES" sz="1900" spc="-20" dirty="0">
                <a:latin typeface="Arial"/>
                <a:cs typeface="Arial"/>
              </a:rPr>
              <a:t> </a:t>
            </a:r>
            <a:r>
              <a:rPr lang="ca-ES" sz="1900" spc="-10" dirty="0" err="1">
                <a:latin typeface="Arial"/>
                <a:cs typeface="Arial"/>
              </a:rPr>
              <a:t>AccessCat</a:t>
            </a:r>
            <a:r>
              <a:rPr lang="ca-ES" sz="1900" spc="-10" dirty="0">
                <a:latin typeface="Arial"/>
                <a:cs typeface="Arial"/>
              </a:rPr>
              <a:t>:</a:t>
            </a:r>
            <a:endParaRPr lang="ca-ES"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ca-ES" sz="1900" b="1" spc="-10" dirty="0">
                <a:solidFill>
                  <a:srgbClr val="D34316"/>
                </a:solidFill>
                <a:latin typeface="Arial"/>
                <a:cs typeface="Arial"/>
              </a:rPr>
              <a:t>https://accesscat.net/</a:t>
            </a:r>
            <a:endParaRPr lang="ca-ES"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ca-ES"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ca-ES" sz="1900" b="1" dirty="0" err="1">
                <a:solidFill>
                  <a:srgbClr val="4477B8"/>
                </a:solidFill>
                <a:latin typeface="Arial"/>
                <a:cs typeface="Arial"/>
              </a:rPr>
              <a:t>Correo</a:t>
            </a:r>
            <a:r>
              <a:rPr lang="ca-ES" sz="1900" b="1" spc="-30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1900" spc="-10" dirty="0" err="1">
                <a:latin typeface="Arial"/>
                <a:cs typeface="Arial"/>
              </a:rPr>
              <a:t>electrónico</a:t>
            </a:r>
            <a:r>
              <a:rPr lang="ca-ES" sz="1900" spc="-10" dirty="0">
                <a:latin typeface="Arial"/>
                <a:cs typeface="Arial"/>
              </a:rPr>
              <a:t>:</a:t>
            </a:r>
            <a:endParaRPr lang="ca-ES"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ca-ES" sz="1900" b="1" spc="-10" dirty="0">
                <a:solidFill>
                  <a:srgbClr val="D34316"/>
                </a:solidFill>
                <a:latin typeface="Arial"/>
                <a:cs typeface="Arial"/>
                <a:hlinkClick r:id="rId3"/>
              </a:rPr>
              <a:t>xarxa.accesscat@uab.cat</a:t>
            </a:r>
            <a:endParaRPr lang="ca-ES" sz="1900" dirty="0">
              <a:latin typeface="Arial"/>
              <a:cs typeface="Arial"/>
            </a:endParaRPr>
          </a:p>
        </p:txBody>
      </p:sp>
      <p:pic>
        <p:nvPicPr>
          <p:cNvPr id="3" name="Imatge 2" descr="Logotip de la xarxa social X, abans coneguda com a Twitter.">
            <a:extLst>
              <a:ext uri="{FF2B5EF4-FFF2-40B4-BE49-F238E27FC236}">
                <a16:creationId xmlns:a16="http://schemas.microsoft.com/office/drawing/2014/main" id="{2BE127CF-DAC1-29E0-4EBB-1C92959F3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54" y="4953000"/>
            <a:ext cx="685800" cy="385763"/>
          </a:xfrm>
          <a:prstGeom prst="rect">
            <a:avLst/>
          </a:prstGeom>
        </p:spPr>
      </p:pic>
      <p:sp>
        <p:nvSpPr>
          <p:cNvPr id="2" name="object 25">
            <a:extLst>
              <a:ext uri="{FF2B5EF4-FFF2-40B4-BE49-F238E27FC236}">
                <a16:creationId xmlns:a16="http://schemas.microsoft.com/office/drawing/2014/main" id="{7DB8BD21-75ED-5077-1575-B83F064B9769}"/>
              </a:ext>
            </a:extLst>
          </p:cNvPr>
          <p:cNvSpPr txBox="1"/>
          <p:nvPr/>
        </p:nvSpPr>
        <p:spPr>
          <a:xfrm>
            <a:off x="6372617" y="4688836"/>
            <a:ext cx="3089910" cy="60311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558165" marR="492759">
              <a:lnSpc>
                <a:spcPct val="223700"/>
              </a:lnSpc>
              <a:spcBef>
                <a:spcPts val="145"/>
              </a:spcBef>
            </a:pPr>
            <a:r>
              <a:rPr lang="ca-ES" sz="1900" spc="-10" dirty="0">
                <a:latin typeface="Arial"/>
                <a:cs typeface="Arial"/>
              </a:rPr>
              <a:t>@XarxaAccessCat</a:t>
            </a:r>
            <a:endParaRPr lang="ca-ES" sz="1900" dirty="0">
              <a:latin typeface="Arial"/>
              <a:cs typeface="Arial"/>
            </a:endParaRPr>
          </a:p>
        </p:txBody>
      </p:sp>
      <p:pic>
        <p:nvPicPr>
          <p:cNvPr id="24" name="object 24" descr="Logotip de la xarxa social LinkedIn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2617" y="5562600"/>
            <a:ext cx="386473" cy="385940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4BB34331-445D-0B7D-FB45-99813951E10E}"/>
              </a:ext>
            </a:extLst>
          </p:cNvPr>
          <p:cNvSpPr txBox="1"/>
          <p:nvPr/>
        </p:nvSpPr>
        <p:spPr>
          <a:xfrm>
            <a:off x="6896722" y="5536991"/>
            <a:ext cx="236320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900" dirty="0">
                <a:latin typeface="Arial"/>
                <a:cs typeface="Arial"/>
              </a:rPr>
              <a:t>Xarxa</a:t>
            </a:r>
            <a:r>
              <a:rPr lang="ca-ES" sz="1900" spc="-10" dirty="0">
                <a:latin typeface="Arial"/>
                <a:cs typeface="Arial"/>
              </a:rPr>
              <a:t> </a:t>
            </a:r>
            <a:r>
              <a:rPr lang="ca-ES" sz="1900" spc="-10" dirty="0" err="1">
                <a:latin typeface="Arial"/>
                <a:cs typeface="Arial"/>
              </a:rPr>
              <a:t>AccessCat</a:t>
            </a:r>
            <a:endParaRPr lang="ca-ES" sz="19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111A72F-EE83-04DB-BC13-0C061027C63F}"/>
              </a:ext>
            </a:extLst>
          </p:cNvPr>
          <p:cNvSpPr txBox="1"/>
          <p:nvPr/>
        </p:nvSpPr>
        <p:spPr>
          <a:xfrm>
            <a:off x="8839200" y="76200"/>
            <a:ext cx="3208655" cy="2663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r">
              <a:lnSpc>
                <a:spcPct val="112300"/>
              </a:lnSpc>
              <a:spcBef>
                <a:spcPts val="100"/>
              </a:spcBef>
            </a:pPr>
            <a:r>
              <a:rPr lang="ca-ES" sz="1600" dirty="0">
                <a:latin typeface="Arial"/>
                <a:cs typeface="Arial"/>
              </a:rPr>
              <a:t>30/10/2024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8EFA41-E6F3-444E-9B9C-57C222455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45" y="0"/>
            <a:ext cx="65199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5E879D1-4091-4BFC-A57D-783DB9CDB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898" y="0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6999" y="769793"/>
            <a:ext cx="5171733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dirty="0" err="1"/>
              <a:t>Grupos</a:t>
            </a:r>
            <a:r>
              <a:rPr lang="ca-ES" spc="-25" dirty="0"/>
              <a:t> </a:t>
            </a:r>
            <a:r>
              <a:rPr lang="ca-ES" dirty="0"/>
              <a:t>de </a:t>
            </a:r>
            <a:r>
              <a:rPr lang="ca-ES" dirty="0" err="1"/>
              <a:t>investigación</a:t>
            </a:r>
            <a:endParaRPr lang="ca-ES" spc="-10" dirty="0" err="1"/>
          </a:p>
        </p:txBody>
      </p:sp>
      <p:pic>
        <p:nvPicPr>
          <p:cNvPr id="3" name="object 3" descr="Logotip AFI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999" y="2218969"/>
            <a:ext cx="1524000" cy="467922"/>
          </a:xfrm>
          <a:prstGeom prst="rect">
            <a:avLst/>
          </a:prstGeom>
        </p:spPr>
      </p:pic>
      <p:pic>
        <p:nvPicPr>
          <p:cNvPr id="4" name="object 4" descr="Logotip Cl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1731" y="2152449"/>
            <a:ext cx="1200841" cy="656080"/>
          </a:xfrm>
          <a:prstGeom prst="rect">
            <a:avLst/>
          </a:prstGeom>
        </p:spPr>
      </p:pic>
      <p:pic>
        <p:nvPicPr>
          <p:cNvPr id="5" name="object 5" descr="Logotip DIDPATRI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0000" y="1996930"/>
            <a:ext cx="912000" cy="912000"/>
          </a:xfrm>
          <a:prstGeom prst="rect">
            <a:avLst/>
          </a:prstGeom>
        </p:spPr>
      </p:pic>
      <p:pic>
        <p:nvPicPr>
          <p:cNvPr id="6" name="object 6" descr="Logotip GIA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9000" y="2086634"/>
            <a:ext cx="917214" cy="787710"/>
          </a:xfrm>
          <a:prstGeom prst="rect">
            <a:avLst/>
          </a:prstGeom>
        </p:spPr>
      </p:pic>
      <p:pic>
        <p:nvPicPr>
          <p:cNvPr id="7" name="object 7" descr="Logotip GRIH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01044" y="2115274"/>
            <a:ext cx="1102226" cy="838682"/>
          </a:xfrm>
          <a:prstGeom prst="rect">
            <a:avLst/>
          </a:prstGeom>
        </p:spPr>
      </p:pic>
      <p:pic>
        <p:nvPicPr>
          <p:cNvPr id="8" name="object 8" descr="Logotip GTI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5400" y="3581734"/>
            <a:ext cx="1501190" cy="530908"/>
          </a:xfrm>
          <a:prstGeom prst="rect">
            <a:avLst/>
          </a:prstGeom>
        </p:spPr>
      </p:pic>
      <p:pic>
        <p:nvPicPr>
          <p:cNvPr id="20" name="Imatge 19" descr="Logotip LSC LAB">
            <a:extLst>
              <a:ext uri="{FF2B5EF4-FFF2-40B4-BE49-F238E27FC236}">
                <a16:creationId xmlns:a16="http://schemas.microsoft.com/office/drawing/2014/main" id="{174D0923-B3DF-4EC0-EC0D-EE615B4F0D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23" y="3473107"/>
            <a:ext cx="1612416" cy="748161"/>
          </a:xfrm>
          <a:prstGeom prst="rect">
            <a:avLst/>
          </a:prstGeom>
        </p:spPr>
      </p:pic>
      <p:pic>
        <p:nvPicPr>
          <p:cNvPr id="9" name="object 9" descr="Logotip i2Cat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351" y="3685756"/>
            <a:ext cx="1424152" cy="402767"/>
          </a:xfrm>
          <a:prstGeom prst="rect">
            <a:avLst/>
          </a:prstGeom>
        </p:spPr>
      </p:pic>
      <p:pic>
        <p:nvPicPr>
          <p:cNvPr id="18" name="Imatge 17" descr="Logotip Neolcyt">
            <a:extLst>
              <a:ext uri="{FF2B5EF4-FFF2-40B4-BE49-F238E27FC236}">
                <a16:creationId xmlns:a16="http://schemas.microsoft.com/office/drawing/2014/main" id="{AA95BF4A-4F49-5276-0C04-F7BAB061D8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61" y="3615121"/>
            <a:ext cx="1416472" cy="464132"/>
          </a:xfrm>
          <a:prstGeom prst="rect">
            <a:avLst/>
          </a:prstGeom>
        </p:spPr>
      </p:pic>
      <p:pic>
        <p:nvPicPr>
          <p:cNvPr id="10" name="object 10" descr="Logotip NODES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77691" y="3490292"/>
            <a:ext cx="791131" cy="793694"/>
          </a:xfrm>
          <a:prstGeom prst="rect">
            <a:avLst/>
          </a:prstGeom>
        </p:spPr>
      </p:pic>
      <p:pic>
        <p:nvPicPr>
          <p:cNvPr id="11" name="object 11" descr="Logotip QURBIS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325706" y="3669656"/>
            <a:ext cx="1259990" cy="397653"/>
          </a:xfrm>
          <a:prstGeom prst="rect">
            <a:avLst/>
          </a:prstGeom>
        </p:spPr>
      </p:pic>
      <p:pic>
        <p:nvPicPr>
          <p:cNvPr id="12" name="object 12" descr="Logotip Relate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03713" y="4591008"/>
            <a:ext cx="1127244" cy="909153"/>
          </a:xfrm>
          <a:prstGeom prst="rect">
            <a:avLst/>
          </a:prstGeom>
        </p:spPr>
      </p:pic>
      <p:pic>
        <p:nvPicPr>
          <p:cNvPr id="13" name="object 13" descr="Logotip TALN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21678" y="4698535"/>
            <a:ext cx="1950642" cy="617037"/>
          </a:xfrm>
          <a:prstGeom prst="rect">
            <a:avLst/>
          </a:prstGeom>
        </p:spPr>
      </p:pic>
      <p:pic>
        <p:nvPicPr>
          <p:cNvPr id="19" name="Imagen 18" descr="Logotip TRACTE">
            <a:extLst>
              <a:ext uri="{FF2B5EF4-FFF2-40B4-BE49-F238E27FC236}">
                <a16:creationId xmlns:a16="http://schemas.microsoft.com/office/drawing/2014/main" id="{125927C2-1274-8A62-3F9C-FB04AADA6F0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62" y="4731621"/>
            <a:ext cx="2245460" cy="656081"/>
          </a:xfrm>
          <a:prstGeom prst="rect">
            <a:avLst/>
          </a:prstGeom>
        </p:spPr>
      </p:pic>
      <p:pic>
        <p:nvPicPr>
          <p:cNvPr id="15" name="object 15" descr="Logotip TRADILEX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15849" y="4770346"/>
            <a:ext cx="2345745" cy="473416"/>
          </a:xfrm>
          <a:prstGeom prst="rect">
            <a:avLst/>
          </a:prstGeom>
        </p:spPr>
      </p:pic>
      <p:pic>
        <p:nvPicPr>
          <p:cNvPr id="16" name="object 16" descr="Logotip TRANSMEDIA CATALONIA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743036" y="4648200"/>
            <a:ext cx="794778" cy="79477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3</a:t>
            </a:fld>
            <a:endParaRPr lang="ca-ES" spc="-25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F4279BD-0C63-4FD7-A197-1058C231B2C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CF789B4-E1C4-450E-AF2E-C396D4E81B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8952" y="654850"/>
            <a:ext cx="5803020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dirty="0" err="1"/>
              <a:t>Entidades</a:t>
            </a:r>
            <a:r>
              <a:rPr lang="ca-ES" spc="-100" dirty="0"/>
              <a:t> </a:t>
            </a:r>
            <a:r>
              <a:rPr lang="ca-ES" dirty="0" err="1"/>
              <a:t>adheridas</a:t>
            </a:r>
            <a:r>
              <a:rPr lang="ca-ES" spc="-100" dirty="0"/>
              <a:t> </a:t>
            </a:r>
            <a:r>
              <a:rPr lang="ca-ES" b="0" spc="-125" dirty="0">
                <a:latin typeface="Arial"/>
                <a:cs typeface="Arial"/>
              </a:rPr>
              <a:t>(1/2)</a:t>
            </a:r>
          </a:p>
        </p:txBody>
      </p:sp>
      <p:pic>
        <p:nvPicPr>
          <p:cNvPr id="25" name="Imatge 24" descr="Logotip ACAPPS">
            <a:extLst>
              <a:ext uri="{FF2B5EF4-FFF2-40B4-BE49-F238E27FC236}">
                <a16:creationId xmlns:a16="http://schemas.microsoft.com/office/drawing/2014/main" id="{7ACF6980-6BD0-A045-BEE4-6E98A7637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78" y="2099068"/>
            <a:ext cx="1510230" cy="525398"/>
          </a:xfrm>
          <a:prstGeom prst="rect">
            <a:avLst/>
          </a:prstGeom>
        </p:spPr>
      </p:pic>
      <p:pic>
        <p:nvPicPr>
          <p:cNvPr id="3" name="object 3" descr="Logotip AC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0425" y="2099068"/>
            <a:ext cx="1007997" cy="546557"/>
          </a:xfrm>
          <a:prstGeom prst="rect">
            <a:avLst/>
          </a:prstGeom>
        </p:spPr>
      </p:pic>
      <p:pic>
        <p:nvPicPr>
          <p:cNvPr id="4" name="object 4" descr="Logotip ACPA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6790" y="2075090"/>
            <a:ext cx="1443672" cy="525398"/>
          </a:xfrm>
          <a:prstGeom prst="rect">
            <a:avLst/>
          </a:prstGeom>
        </p:spPr>
      </p:pic>
      <p:pic>
        <p:nvPicPr>
          <p:cNvPr id="27" name="Imatge 26" descr="Logotip Àgils">
            <a:extLst>
              <a:ext uri="{FF2B5EF4-FFF2-40B4-BE49-F238E27FC236}">
                <a16:creationId xmlns:a16="http://schemas.microsoft.com/office/drawing/2014/main" id="{60069B14-1EBD-6025-6CCF-8C347D81E4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30" y="2037739"/>
            <a:ext cx="1560438" cy="535813"/>
          </a:xfrm>
          <a:prstGeom prst="rect">
            <a:avLst/>
          </a:prstGeom>
        </p:spPr>
      </p:pic>
      <p:pic>
        <p:nvPicPr>
          <p:cNvPr id="5" name="object 5" descr="Logotip Ajuntament de Cala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00218" y="2010779"/>
            <a:ext cx="1432596" cy="580258"/>
          </a:xfrm>
          <a:prstGeom prst="rect">
            <a:avLst/>
          </a:prstGeom>
        </p:spPr>
      </p:pic>
      <p:pic>
        <p:nvPicPr>
          <p:cNvPr id="6" name="object 6" descr="Logotip Ajuntament de Terrassa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0" y="3261497"/>
            <a:ext cx="1308312" cy="444911"/>
          </a:xfrm>
          <a:prstGeom prst="rect">
            <a:avLst/>
          </a:prstGeom>
        </p:spPr>
      </p:pic>
      <p:pic>
        <p:nvPicPr>
          <p:cNvPr id="7" name="object 7" descr="Logotip ANGLATECNIC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84967" y="3071896"/>
            <a:ext cx="1388661" cy="658335"/>
          </a:xfrm>
          <a:prstGeom prst="rect">
            <a:avLst/>
          </a:prstGeom>
        </p:spPr>
      </p:pic>
      <p:pic>
        <p:nvPicPr>
          <p:cNvPr id="8" name="object 8" descr="Logotip APTENT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96386" y="3225585"/>
            <a:ext cx="1262392" cy="538781"/>
          </a:xfrm>
          <a:prstGeom prst="rect">
            <a:avLst/>
          </a:prstGeom>
        </p:spPr>
      </p:pic>
      <p:pic>
        <p:nvPicPr>
          <p:cNvPr id="21" name="object 21" descr="Logotip Arquitectura Sense Fronteres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40972" y="3189685"/>
            <a:ext cx="1822422" cy="516723"/>
          </a:xfrm>
          <a:prstGeom prst="rect">
            <a:avLst/>
          </a:prstGeom>
        </p:spPr>
      </p:pic>
      <p:pic>
        <p:nvPicPr>
          <p:cNvPr id="9" name="object 9" descr="Logotip ASANOL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49230" y="3215536"/>
            <a:ext cx="1134000" cy="465571"/>
          </a:xfrm>
          <a:prstGeom prst="rect">
            <a:avLst/>
          </a:prstGeom>
        </p:spPr>
      </p:pic>
      <p:pic>
        <p:nvPicPr>
          <p:cNvPr id="11" name="object 11" descr="Logotip Associació Discapacitat Visual Catalunya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22671" y="3050587"/>
            <a:ext cx="1020864" cy="874251"/>
          </a:xfrm>
          <a:prstGeom prst="rect">
            <a:avLst/>
          </a:prstGeom>
        </p:spPr>
      </p:pic>
      <p:pic>
        <p:nvPicPr>
          <p:cNvPr id="10" name="object 10" descr="Logotip ATRAE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66800" y="4207817"/>
            <a:ext cx="1254429" cy="690816"/>
          </a:xfrm>
          <a:prstGeom prst="rect">
            <a:avLst/>
          </a:prstGeom>
        </p:spPr>
      </p:pic>
      <p:pic>
        <p:nvPicPr>
          <p:cNvPr id="18" name="object 18" descr="Logotip BABEL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92281" y="4202344"/>
            <a:ext cx="1136548" cy="587705"/>
          </a:xfrm>
          <a:prstGeom prst="rect">
            <a:avLst/>
          </a:prstGeom>
        </p:spPr>
      </p:pic>
      <p:pic>
        <p:nvPicPr>
          <p:cNvPr id="1026" name="Picture 2" descr="Logotip Bleta">
            <a:extLst>
              <a:ext uri="{FF2B5EF4-FFF2-40B4-BE49-F238E27FC236}">
                <a16:creationId xmlns:a16="http://schemas.microsoft.com/office/drawing/2014/main" id="{DAA32BDA-1364-BBAF-E06E-ED37BFBC0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45" y="4284190"/>
            <a:ext cx="1679157" cy="5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ject 12" descr="Logotip Catalunya Film Festival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32055" y="4407386"/>
            <a:ext cx="1541297" cy="353499"/>
          </a:xfrm>
          <a:prstGeom prst="rect">
            <a:avLst/>
          </a:prstGeom>
        </p:spPr>
      </p:pic>
      <p:pic>
        <p:nvPicPr>
          <p:cNvPr id="19" name="object 19" descr="Logotip CEMFIS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77359" y="4227238"/>
            <a:ext cx="715251" cy="758338"/>
          </a:xfrm>
          <a:prstGeom prst="rect">
            <a:avLst/>
          </a:prstGeom>
        </p:spPr>
      </p:pic>
      <p:pic>
        <p:nvPicPr>
          <p:cNvPr id="20" name="object 20" descr="Logotip CCCB, Centre de Cultura Contemporània de Barcelona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973064" y="4407386"/>
            <a:ext cx="1789911" cy="327870"/>
          </a:xfrm>
          <a:prstGeom prst="rect">
            <a:avLst/>
          </a:prstGeom>
        </p:spPr>
      </p:pic>
      <p:pic>
        <p:nvPicPr>
          <p:cNvPr id="13" name="object 13" descr="Logotip CCITUB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57200" y="5359880"/>
            <a:ext cx="1686058" cy="535813"/>
          </a:xfrm>
          <a:prstGeom prst="rect">
            <a:avLst/>
          </a:prstGeom>
        </p:spPr>
      </p:pic>
      <p:pic>
        <p:nvPicPr>
          <p:cNvPr id="15" name="object 15" descr="Logotip Clúster Audiovisual de Catalunya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22082" y="5414853"/>
            <a:ext cx="1558890" cy="402066"/>
          </a:xfrm>
          <a:prstGeom prst="rect">
            <a:avLst/>
          </a:prstGeom>
        </p:spPr>
      </p:pic>
      <p:pic>
        <p:nvPicPr>
          <p:cNvPr id="22" name="object 22" descr="Logotip Consell de l'Audiovisual de Catalunya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420832" y="5340845"/>
            <a:ext cx="1607997" cy="453440"/>
          </a:xfrm>
          <a:prstGeom prst="rect">
            <a:avLst/>
          </a:prstGeom>
        </p:spPr>
      </p:pic>
      <p:pic>
        <p:nvPicPr>
          <p:cNvPr id="14" name="object 14" descr="Logotip Corporació Catalana de Mitjans Audiovisuals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416604" y="5178689"/>
            <a:ext cx="1773097" cy="638544"/>
          </a:xfrm>
          <a:prstGeom prst="rect">
            <a:avLst/>
          </a:prstGeom>
        </p:spPr>
      </p:pic>
      <p:pic>
        <p:nvPicPr>
          <p:cNvPr id="16" name="object 16" descr="Logotip DECODE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665203" y="5154313"/>
            <a:ext cx="1162816" cy="673815"/>
          </a:xfrm>
          <a:prstGeom prst="rect">
            <a:avLst/>
          </a:prstGeom>
        </p:spPr>
      </p:pic>
      <p:pic>
        <p:nvPicPr>
          <p:cNvPr id="29" name="Imatge 28" descr="Logotip de DifuSord.org">
            <a:extLst>
              <a:ext uri="{FF2B5EF4-FFF2-40B4-BE49-F238E27FC236}">
                <a16:creationId xmlns:a16="http://schemas.microsoft.com/office/drawing/2014/main" id="{E281A311-44C8-E6DA-7FC9-41EC8377378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65" y="5056132"/>
            <a:ext cx="1758311" cy="912835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D4A9E9E-E589-472F-91F2-D387345394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17B0978-8905-4261-96C5-B6FF834320C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338" y="645996"/>
            <a:ext cx="6265251" cy="5435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dirty="0" err="1"/>
              <a:t>Entidades</a:t>
            </a:r>
            <a:r>
              <a:rPr lang="ca-ES" spc="-100" dirty="0"/>
              <a:t> </a:t>
            </a:r>
            <a:r>
              <a:rPr lang="ca-ES" dirty="0" err="1"/>
              <a:t>adheridas</a:t>
            </a:r>
            <a:r>
              <a:rPr lang="ca-ES" spc="-100" dirty="0"/>
              <a:t> </a:t>
            </a:r>
            <a:r>
              <a:rPr lang="ca-ES" b="0" spc="-75" dirty="0">
                <a:latin typeface="Arial"/>
                <a:cs typeface="Arial"/>
              </a:rPr>
              <a:t>(2/2)</a:t>
            </a:r>
          </a:p>
        </p:txBody>
      </p:sp>
      <p:pic>
        <p:nvPicPr>
          <p:cNvPr id="28" name="object 17" descr="Logotip DIGITERRA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978" y="2170336"/>
            <a:ext cx="1596987" cy="410135"/>
          </a:xfrm>
          <a:prstGeom prst="rect">
            <a:avLst/>
          </a:prstGeom>
        </p:spPr>
      </p:pic>
      <p:pic>
        <p:nvPicPr>
          <p:cNvPr id="30" name="Imatge 29" descr="Logotip dincat">
            <a:extLst>
              <a:ext uri="{FF2B5EF4-FFF2-40B4-BE49-F238E27FC236}">
                <a16:creationId xmlns:a16="http://schemas.microsoft.com/office/drawing/2014/main" id="{E87BC322-57AD-CAC7-EE94-48397A69D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78" y="2203225"/>
            <a:ext cx="1672493" cy="478628"/>
          </a:xfrm>
          <a:prstGeom prst="rect">
            <a:avLst/>
          </a:prstGeom>
        </p:spPr>
      </p:pic>
      <p:pic>
        <p:nvPicPr>
          <p:cNvPr id="23" name="object 23" descr="Logotip ÈLIA SALA&#10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591" y="2026846"/>
            <a:ext cx="1443055" cy="643041"/>
          </a:xfrm>
          <a:prstGeom prst="rect">
            <a:avLst/>
          </a:prstGeom>
        </p:spPr>
      </p:pic>
      <p:pic>
        <p:nvPicPr>
          <p:cNvPr id="21" name="object 21" descr="Logotip ESCENARIS ESPECIALS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4090" y="1870279"/>
            <a:ext cx="748506" cy="863661"/>
          </a:xfrm>
          <a:prstGeom prst="rect">
            <a:avLst/>
          </a:prstGeom>
        </p:spPr>
      </p:pic>
      <p:pic>
        <p:nvPicPr>
          <p:cNvPr id="22" name="object 22" descr="Logotip EMAV, Escola de Mitjans Audiovisual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759" y="2006646"/>
            <a:ext cx="1363451" cy="980636"/>
          </a:xfrm>
          <a:prstGeom prst="rect">
            <a:avLst/>
          </a:prstGeom>
        </p:spPr>
      </p:pic>
      <p:pic>
        <p:nvPicPr>
          <p:cNvPr id="3" name="object 3" descr="Logotip FESOCA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3446" y="1981450"/>
            <a:ext cx="854657" cy="912551"/>
          </a:xfrm>
          <a:prstGeom prst="rect">
            <a:avLst/>
          </a:prstGeom>
        </p:spPr>
      </p:pic>
      <p:pic>
        <p:nvPicPr>
          <p:cNvPr id="7" name="object 7" descr="Logotip FUNDACIÓ ISOCIAL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58488" y="2207409"/>
            <a:ext cx="987267" cy="436529"/>
          </a:xfrm>
          <a:prstGeom prst="rect">
            <a:avLst/>
          </a:prstGeom>
        </p:spPr>
      </p:pic>
      <p:pic>
        <p:nvPicPr>
          <p:cNvPr id="4" name="object 4" descr="Logotip FUNDACIÓ ONADA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18183" y="2059862"/>
            <a:ext cx="1379939" cy="731621"/>
          </a:xfrm>
          <a:prstGeom prst="rect">
            <a:avLst/>
          </a:prstGeom>
        </p:spPr>
      </p:pic>
      <p:pic>
        <p:nvPicPr>
          <p:cNvPr id="5" name="object 5" descr="Logotip INCLÚS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8516" y="3221854"/>
            <a:ext cx="1360474" cy="816745"/>
          </a:xfrm>
          <a:prstGeom prst="rect">
            <a:avLst/>
          </a:prstGeom>
        </p:spPr>
      </p:pic>
      <p:pic>
        <p:nvPicPr>
          <p:cNvPr id="6" name="object 6" descr="Logotip INDIBA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33600" y="3453299"/>
            <a:ext cx="1124824" cy="353856"/>
          </a:xfrm>
          <a:prstGeom prst="rect">
            <a:avLst/>
          </a:prstGeom>
        </p:spPr>
      </p:pic>
      <p:pic>
        <p:nvPicPr>
          <p:cNvPr id="8" name="object 8" descr="Logotip KANEDA GAMES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81400" y="3345250"/>
            <a:ext cx="1335722" cy="455241"/>
          </a:xfrm>
          <a:prstGeom prst="rect">
            <a:avLst/>
          </a:prstGeom>
        </p:spPr>
      </p:pic>
      <p:pic>
        <p:nvPicPr>
          <p:cNvPr id="9" name="object 9" descr="Logotip LICEU OPERA BARCELONA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7800" y="3302773"/>
            <a:ext cx="1375459" cy="508995"/>
          </a:xfrm>
          <a:prstGeom prst="rect">
            <a:avLst/>
          </a:prstGeom>
        </p:spPr>
      </p:pic>
      <p:pic>
        <p:nvPicPr>
          <p:cNvPr id="2050" name="Picture 2" descr="Logotip LSC Actua de la Universitat Pompeu Fabra">
            <a:extLst>
              <a:ext uri="{FF2B5EF4-FFF2-40B4-BE49-F238E27FC236}">
                <a16:creationId xmlns:a16="http://schemas.microsoft.com/office/drawing/2014/main" id="{D62756C5-B0D3-AE2C-3264-2FDD009E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86863"/>
            <a:ext cx="1800171" cy="34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tip MTP">
            <a:extLst>
              <a:ext uri="{FF2B5EF4-FFF2-40B4-BE49-F238E27FC236}">
                <a16:creationId xmlns:a16="http://schemas.microsoft.com/office/drawing/2014/main" id="{7457925A-D8BC-D1BB-2160-825CDA42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69" y="3338391"/>
            <a:ext cx="1406331" cy="4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ject 11" descr="Logotip MULTISIGNES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87290" y="3127267"/>
            <a:ext cx="771310" cy="799055"/>
          </a:xfrm>
          <a:prstGeom prst="rect">
            <a:avLst/>
          </a:prstGeom>
        </p:spPr>
      </p:pic>
      <p:pic>
        <p:nvPicPr>
          <p:cNvPr id="10" name="object 10" descr="Logotip MULTICAPACITATS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2524" y="4493690"/>
            <a:ext cx="1605929" cy="235736"/>
          </a:xfrm>
          <a:prstGeom prst="rect">
            <a:avLst/>
          </a:prstGeom>
        </p:spPr>
      </p:pic>
      <p:pic>
        <p:nvPicPr>
          <p:cNvPr id="12" name="object 12" descr="Logotip Museu Hidroelèlectric de Capdella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14237" y="4453343"/>
            <a:ext cx="2288598" cy="372174"/>
          </a:xfrm>
          <a:prstGeom prst="rect">
            <a:avLst/>
          </a:prstGeom>
        </p:spPr>
      </p:pic>
      <p:pic>
        <p:nvPicPr>
          <p:cNvPr id="13" name="object 13" descr="Logotip NARRATIO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51726" y="4448067"/>
            <a:ext cx="1205094" cy="326982"/>
          </a:xfrm>
          <a:prstGeom prst="rect">
            <a:avLst/>
          </a:prstGeom>
        </p:spPr>
      </p:pic>
      <p:pic>
        <p:nvPicPr>
          <p:cNvPr id="15" name="object 15" descr="Logotip NEÀPOLIS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74331" y="4455770"/>
            <a:ext cx="1296644" cy="475047"/>
          </a:xfrm>
          <a:prstGeom prst="rect">
            <a:avLst/>
          </a:prstGeom>
        </p:spPr>
      </p:pic>
      <p:pic>
        <p:nvPicPr>
          <p:cNvPr id="14" name="object 14" descr="Logotip PAC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98083" y="4267200"/>
            <a:ext cx="1425806" cy="644982"/>
          </a:xfrm>
          <a:prstGeom prst="rect">
            <a:avLst/>
          </a:prstGeom>
        </p:spPr>
      </p:pic>
      <p:pic>
        <p:nvPicPr>
          <p:cNvPr id="32" name="Imatge 31" descr="Logotip Plurals">
            <a:extLst>
              <a:ext uri="{FF2B5EF4-FFF2-40B4-BE49-F238E27FC236}">
                <a16:creationId xmlns:a16="http://schemas.microsoft.com/office/drawing/2014/main" id="{510B2D6C-FD65-1CE8-FE0D-24A81C86DB2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97" y="4420357"/>
            <a:ext cx="1263271" cy="364344"/>
          </a:xfrm>
          <a:prstGeom prst="rect">
            <a:avLst/>
          </a:prstGeom>
        </p:spPr>
      </p:pic>
      <p:pic>
        <p:nvPicPr>
          <p:cNvPr id="16" name="object 16" descr="Logotip PUNT DE VISTA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27876" y="5212258"/>
            <a:ext cx="1076392" cy="773976"/>
          </a:xfrm>
          <a:prstGeom prst="rect">
            <a:avLst/>
          </a:prstGeom>
        </p:spPr>
      </p:pic>
      <p:pic>
        <p:nvPicPr>
          <p:cNvPr id="17" name="object 17" descr="Logotip SINDICATURA DE GREUGES DE BARCELONA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348453" y="5212258"/>
            <a:ext cx="781761" cy="781761"/>
          </a:xfrm>
          <a:prstGeom prst="rect">
            <a:avLst/>
          </a:prstGeom>
        </p:spPr>
      </p:pic>
      <p:pic>
        <p:nvPicPr>
          <p:cNvPr id="18" name="object 18" descr="Logotip SOM FUNDACIÓ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43380" y="5411903"/>
            <a:ext cx="859495" cy="418655"/>
          </a:xfrm>
          <a:prstGeom prst="rect">
            <a:avLst/>
          </a:prstGeom>
        </p:spPr>
      </p:pic>
      <p:pic>
        <p:nvPicPr>
          <p:cNvPr id="25" name="object 25" descr="Logotip SONY EUROPE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949163" y="5275605"/>
            <a:ext cx="1235746" cy="485559"/>
          </a:xfrm>
          <a:prstGeom prst="rect">
            <a:avLst/>
          </a:prstGeom>
        </p:spPr>
      </p:pic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19005" y="5635668"/>
            <a:ext cx="672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 Black"/>
                <a:cs typeface="Arial Black"/>
              </a:rPr>
              <a:t>EUROPE</a:t>
            </a:r>
            <a:endParaRPr sz="1100" dirty="0">
              <a:latin typeface="Arial Black"/>
              <a:cs typeface="Arial Black"/>
            </a:endParaRPr>
          </a:p>
        </p:txBody>
      </p:sp>
      <p:pic>
        <p:nvPicPr>
          <p:cNvPr id="24" name="object 24" descr="Logotip SUBTIL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51811" y="5395556"/>
            <a:ext cx="1076404" cy="434727"/>
          </a:xfrm>
          <a:prstGeom prst="rect">
            <a:avLst/>
          </a:prstGeom>
        </p:spPr>
      </p:pic>
      <p:pic>
        <p:nvPicPr>
          <p:cNvPr id="19" name="object 19" descr="Logotip TEATRE LLIURE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096255" y="5454637"/>
            <a:ext cx="1151940" cy="308365"/>
          </a:xfrm>
          <a:prstGeom prst="rect">
            <a:avLst/>
          </a:prstGeom>
        </p:spPr>
      </p:pic>
      <p:pic>
        <p:nvPicPr>
          <p:cNvPr id="20" name="object 20" descr="Logotip TOTHOMWEB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659777" y="5477073"/>
            <a:ext cx="1541623" cy="300198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2865D869-C1D8-4893-880A-8B1772598C2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B96BC47-D7AA-45D4-8BFE-B83FE5544C9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7482" y="740539"/>
            <a:ext cx="2264507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pc="-10" dirty="0" err="1"/>
              <a:t>Objetivos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9719" y="2319977"/>
            <a:ext cx="8603322" cy="3006208"/>
          </a:xfrm>
          <a:prstGeom prst="rect">
            <a:avLst/>
          </a:prstGeom>
        </p:spPr>
        <p:txBody>
          <a:bodyPr vert="horz" wrap="square" lIns="0" tIns="55880" rIns="0" bIns="0" rtlCol="0" anchor="t">
            <a:spAutoFit/>
          </a:bodyPr>
          <a:lstStyle/>
          <a:p>
            <a:pPr marL="227965" indent="-215265">
              <a:spcBef>
                <a:spcPts val="440"/>
              </a:spcBef>
              <a:buClr>
                <a:srgbClr val="4477B8"/>
              </a:buClr>
              <a:buFont typeface="Arial Black"/>
              <a:buChar char="•"/>
              <a:tabLst>
                <a:tab pos="227965" algn="l"/>
              </a:tabLst>
            </a:pPr>
            <a:r>
              <a:rPr lang="ca-ES" sz="2300" spc="-20" dirty="0">
                <a:latin typeface="Arial"/>
                <a:cs typeface="Arial"/>
              </a:rPr>
              <a:t>Ser </a:t>
            </a:r>
            <a:r>
              <a:rPr lang="ca-ES" sz="2300" spc="-20" dirty="0" err="1">
                <a:latin typeface="Arial"/>
                <a:cs typeface="Arial"/>
              </a:rPr>
              <a:t>referente</a:t>
            </a:r>
            <a:r>
              <a:rPr lang="ca-ES" sz="2300" spc="-20" dirty="0">
                <a:latin typeface="Arial"/>
                <a:cs typeface="Arial"/>
              </a:rPr>
              <a:t> en el </a:t>
            </a:r>
            <a:r>
              <a:rPr lang="ca-ES" sz="2300" spc="-20" dirty="0" err="1">
                <a:latin typeface="Arial"/>
                <a:cs typeface="Arial"/>
              </a:rPr>
              <a:t>ámbito</a:t>
            </a:r>
            <a:r>
              <a:rPr lang="ca-ES" sz="2300" spc="-20" dirty="0">
                <a:latin typeface="Arial"/>
                <a:cs typeface="Arial"/>
              </a:rPr>
              <a:t> de </a:t>
            </a:r>
            <a:r>
              <a:rPr lang="ca-ES" sz="2300" spc="-10" dirty="0">
                <a:latin typeface="Arial"/>
                <a:cs typeface="Arial"/>
              </a:rPr>
              <a:t>la </a:t>
            </a:r>
            <a:r>
              <a:rPr lang="ca-ES" sz="2300" b="1" spc="-10" dirty="0" err="1">
                <a:solidFill>
                  <a:srgbClr val="4477B8"/>
                </a:solidFill>
                <a:latin typeface="Arial"/>
                <a:cs typeface="Arial"/>
              </a:rPr>
              <a:t>accesibilidad</a:t>
            </a:r>
            <a:endParaRPr lang="ca-ES" sz="2300" dirty="0" err="1">
              <a:latin typeface="Arial"/>
              <a:cs typeface="Arial"/>
            </a:endParaRPr>
          </a:p>
          <a:p>
            <a:pPr marL="228600" marR="5080">
              <a:lnSpc>
                <a:spcPct val="112300"/>
              </a:lnSpc>
            </a:pPr>
            <a:r>
              <a:rPr lang="ca-ES" sz="2300" b="1" dirty="0">
                <a:solidFill>
                  <a:srgbClr val="4477B8"/>
                </a:solidFill>
                <a:latin typeface="Arial"/>
                <a:cs typeface="Arial"/>
              </a:rPr>
              <a:t>a</a:t>
            </a:r>
            <a:r>
              <a:rPr lang="ca-ES" sz="2300" b="1" spc="-55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b="1" dirty="0">
                <a:solidFill>
                  <a:srgbClr val="4477B8"/>
                </a:solidFill>
                <a:latin typeface="Arial"/>
                <a:cs typeface="Arial"/>
              </a:rPr>
              <a:t>la</a:t>
            </a:r>
            <a:r>
              <a:rPr lang="ca-ES" sz="2300" b="1" spc="-45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información</a:t>
            </a:r>
            <a:r>
              <a:rPr lang="ca-ES" sz="2300" b="1" spc="-45" dirty="0">
                <a:solidFill>
                  <a:srgbClr val="4477B8"/>
                </a:solidFill>
                <a:latin typeface="Arial"/>
                <a:cs typeface="Arial"/>
              </a:rPr>
              <a:t> y</a:t>
            </a:r>
            <a:r>
              <a:rPr lang="ca-ES" sz="2300" spc="-45" dirty="0">
                <a:latin typeface="Arial"/>
                <a:cs typeface="Arial"/>
              </a:rPr>
              <a:t> </a:t>
            </a:r>
            <a:r>
              <a:rPr lang="ca-ES" sz="2300" b="1" dirty="0">
                <a:solidFill>
                  <a:srgbClr val="4477B8"/>
                </a:solidFill>
                <a:latin typeface="Arial"/>
                <a:cs typeface="Arial"/>
              </a:rPr>
              <a:t>la</a:t>
            </a:r>
            <a:r>
              <a:rPr lang="ca-ES" sz="2300" b="1" spc="-45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b="1" spc="-10" dirty="0" err="1">
                <a:solidFill>
                  <a:srgbClr val="4477B8"/>
                </a:solidFill>
                <a:latin typeface="Arial"/>
                <a:cs typeface="Arial"/>
              </a:rPr>
              <a:t>comunicación</a:t>
            </a:r>
            <a:r>
              <a:rPr lang="ca-ES" sz="2300" spc="-10" dirty="0">
                <a:latin typeface="Arial"/>
                <a:cs typeface="Arial"/>
              </a:rPr>
              <a:t>,</a:t>
            </a:r>
            <a:r>
              <a:rPr lang="ca-ES" sz="2300" spc="-45" dirty="0">
                <a:latin typeface="Arial"/>
                <a:cs typeface="Arial"/>
              </a:rPr>
              <a:t> con </a:t>
            </a:r>
            <a:r>
              <a:rPr lang="ca-ES" sz="2300" spc="-10" dirty="0">
                <a:latin typeface="Arial"/>
                <a:cs typeface="Arial"/>
              </a:rPr>
              <a:t>especial </a:t>
            </a:r>
            <a:r>
              <a:rPr lang="ca-ES" sz="2300" spc="-10" dirty="0" err="1">
                <a:latin typeface="Arial"/>
                <a:cs typeface="Arial"/>
              </a:rPr>
              <a:t>énfasis</a:t>
            </a:r>
            <a:r>
              <a:rPr lang="ca-ES" sz="2300" spc="-10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en</a:t>
            </a:r>
            <a:r>
              <a:rPr lang="ca-ES" sz="2300" spc="-60" dirty="0">
                <a:latin typeface="Arial"/>
                <a:cs typeface="Arial"/>
              </a:rPr>
              <a:t> las </a:t>
            </a:r>
            <a:r>
              <a:rPr lang="ca-ES" sz="2300" spc="-60" dirty="0" err="1">
                <a:latin typeface="Arial"/>
                <a:cs typeface="Arial"/>
              </a:rPr>
              <a:t>areas</a:t>
            </a:r>
            <a:r>
              <a:rPr lang="ca-ES" sz="2300" spc="-60" dirty="0">
                <a:latin typeface="Arial"/>
                <a:cs typeface="Arial"/>
              </a:rPr>
              <a:t> </a:t>
            </a:r>
            <a:r>
              <a:rPr lang="ca-ES" sz="2300" spc="-60" dirty="0">
                <a:solidFill>
                  <a:srgbClr val="000000"/>
                </a:solidFill>
                <a:latin typeface="Arial"/>
                <a:cs typeface="Arial"/>
              </a:rPr>
              <a:t>de </a:t>
            </a:r>
            <a:r>
              <a:rPr lang="ca-ES" sz="2300" b="1" spc="-25" dirty="0" err="1">
                <a:solidFill>
                  <a:srgbClr val="4477B8"/>
                </a:solidFill>
                <a:latin typeface="Arial"/>
                <a:cs typeface="Arial"/>
              </a:rPr>
              <a:t>educación</a:t>
            </a:r>
            <a:r>
              <a:rPr lang="ca-ES" sz="2300" spc="-25" dirty="0">
                <a:latin typeface="Arial"/>
                <a:cs typeface="Arial"/>
              </a:rPr>
              <a:t>,</a:t>
            </a:r>
            <a:r>
              <a:rPr lang="ca-ES" sz="2300" spc="-45" dirty="0"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medios</a:t>
            </a:r>
            <a:r>
              <a:rPr lang="ca-ES" sz="2300" b="1" spc="-45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spc="-4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ca-ES" sz="2300" spc="-45" dirty="0">
                <a:latin typeface="Arial"/>
                <a:cs typeface="Arial"/>
              </a:rPr>
              <a:t> </a:t>
            </a:r>
            <a:r>
              <a:rPr lang="ca-ES" sz="2300" b="1" spc="-10" dirty="0">
                <a:solidFill>
                  <a:srgbClr val="4477B8"/>
                </a:solidFill>
                <a:latin typeface="Arial"/>
                <a:cs typeface="Arial"/>
              </a:rPr>
              <a:t>cultura</a:t>
            </a:r>
            <a:endParaRPr lang="ca-ES"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ca-ES" sz="2000" dirty="0">
              <a:latin typeface="Arial"/>
              <a:cs typeface="Arial"/>
            </a:endParaRPr>
          </a:p>
          <a:p>
            <a:pPr marL="227965" indent="-215265">
              <a:lnSpc>
                <a:spcPct val="100000"/>
              </a:lnSpc>
              <a:buClr>
                <a:srgbClr val="4477B8"/>
              </a:buClr>
              <a:buFont typeface="Arial Black"/>
              <a:buChar char="•"/>
              <a:tabLst>
                <a:tab pos="227965" algn="l"/>
              </a:tabLst>
            </a:pPr>
            <a:r>
              <a:rPr lang="ca-ES" sz="2300" spc="-10" dirty="0" err="1">
                <a:latin typeface="Arial"/>
                <a:cs typeface="Arial"/>
              </a:rPr>
              <a:t>Promover</a:t>
            </a:r>
            <a:r>
              <a:rPr lang="ca-ES" sz="2300" spc="-65" dirty="0">
                <a:latin typeface="Arial"/>
                <a:cs typeface="Arial"/>
              </a:rPr>
              <a:t> </a:t>
            </a:r>
            <a:r>
              <a:rPr lang="ca-ES" sz="2300" spc="-10" dirty="0" err="1">
                <a:latin typeface="Arial"/>
                <a:cs typeface="Arial"/>
              </a:rPr>
              <a:t>actividades</a:t>
            </a:r>
            <a:r>
              <a:rPr lang="ca-ES" sz="2300" spc="-55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de</a:t>
            </a:r>
            <a:r>
              <a:rPr lang="ca-ES" sz="2300" spc="-50" dirty="0"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transferencia</a:t>
            </a:r>
            <a:r>
              <a:rPr lang="ca-ES" sz="2300" b="1" spc="-55" dirty="0">
                <a:solidFill>
                  <a:srgbClr val="4477B8"/>
                </a:solidFill>
                <a:latin typeface="Arial"/>
                <a:cs typeface="Arial"/>
              </a:rPr>
              <a:t> </a:t>
            </a:r>
            <a:r>
              <a:rPr lang="ca-ES" sz="23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ca-ES" sz="2300" spc="-50" dirty="0">
                <a:latin typeface="Arial"/>
                <a:cs typeface="Arial"/>
              </a:rPr>
              <a:t> </a:t>
            </a:r>
            <a:r>
              <a:rPr lang="ca-ES" sz="2300" b="1" spc="-10" dirty="0" err="1">
                <a:solidFill>
                  <a:srgbClr val="4477B8"/>
                </a:solidFill>
                <a:latin typeface="Arial"/>
                <a:cs typeface="Arial"/>
              </a:rPr>
              <a:t>innovación</a:t>
            </a:r>
            <a:endParaRPr lang="ca-ES" sz="2300" dirty="0" err="1">
              <a:latin typeface="Arial"/>
              <a:cs typeface="Arial"/>
            </a:endParaRPr>
          </a:p>
          <a:p>
            <a:pPr marL="227965" indent="-215265">
              <a:spcBef>
                <a:spcPts val="2325"/>
              </a:spcBef>
              <a:buClr>
                <a:srgbClr val="4477B8"/>
              </a:buClr>
              <a:buFont typeface="Arial Black"/>
              <a:buChar char="•"/>
              <a:tabLst>
                <a:tab pos="227965" algn="l"/>
              </a:tabLst>
            </a:pPr>
            <a:r>
              <a:rPr lang="ca-ES" sz="2300" spc="-10" dirty="0">
                <a:latin typeface="Arial"/>
                <a:cs typeface="Arial"/>
              </a:rPr>
              <a:t>Facilitar</a:t>
            </a:r>
            <a:r>
              <a:rPr lang="ca-ES" sz="2300" spc="-75" dirty="0"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herramientas</a:t>
            </a:r>
            <a:r>
              <a:rPr lang="ca-ES" sz="2300" b="1" dirty="0">
                <a:solidFill>
                  <a:srgbClr val="4477B8"/>
                </a:solidFill>
                <a:latin typeface="Arial"/>
                <a:cs typeface="Arial"/>
              </a:rPr>
              <a:t>, recursos </a:t>
            </a:r>
            <a:r>
              <a:rPr lang="ca-ES" sz="230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ca-ES" sz="23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a-ES" sz="2300" b="1" dirty="0" err="1">
                <a:solidFill>
                  <a:srgbClr val="4477B8"/>
                </a:solidFill>
                <a:latin typeface="Arial"/>
                <a:cs typeface="Arial"/>
              </a:rPr>
              <a:t>apoyo</a:t>
            </a:r>
            <a:r>
              <a:rPr lang="ca-ES" sz="2300" spc="-65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a los </a:t>
            </a:r>
            <a:r>
              <a:rPr lang="ca-ES" sz="2300" dirty="0" err="1">
                <a:latin typeface="Arial"/>
                <a:cs typeface="Arial"/>
              </a:rPr>
              <a:t>grupos</a:t>
            </a:r>
            <a:r>
              <a:rPr lang="ca-ES" sz="2300" dirty="0">
                <a:latin typeface="Arial"/>
                <a:cs typeface="Arial"/>
              </a:rPr>
              <a:t> de la </a:t>
            </a:r>
            <a:r>
              <a:rPr lang="ca-ES" sz="2300" dirty="0" err="1">
                <a:latin typeface="Arial"/>
                <a:cs typeface="Arial"/>
              </a:rPr>
              <a:t>red</a:t>
            </a:r>
            <a:endParaRPr lang="ca-ES" sz="2300" spc="-10" dirty="0" err="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ca-ES"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B717DF-C022-4F98-A2DF-75254BC3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4591CC-746F-411D-B16B-01FA853EE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928" y="2105474"/>
            <a:ext cx="3624579" cy="3295650"/>
          </a:xfrm>
          <a:custGeom>
            <a:avLst/>
            <a:gdLst/>
            <a:ahLst/>
            <a:cxnLst/>
            <a:rect l="l" t="t" r="r" b="b"/>
            <a:pathLst>
              <a:path w="3624579" h="3295650">
                <a:moveTo>
                  <a:pt x="0" y="9525"/>
                </a:moveTo>
                <a:lnTo>
                  <a:pt x="0" y="3285528"/>
                </a:lnTo>
                <a:lnTo>
                  <a:pt x="0" y="3295053"/>
                </a:lnTo>
                <a:lnTo>
                  <a:pt x="9525" y="3295053"/>
                </a:lnTo>
                <a:lnTo>
                  <a:pt x="3614534" y="3295053"/>
                </a:lnTo>
                <a:lnTo>
                  <a:pt x="3624059" y="3295053"/>
                </a:lnTo>
                <a:lnTo>
                  <a:pt x="3624059" y="3285528"/>
                </a:lnTo>
                <a:lnTo>
                  <a:pt x="3624059" y="9525"/>
                </a:lnTo>
                <a:lnTo>
                  <a:pt x="3624059" y="0"/>
                </a:lnTo>
                <a:lnTo>
                  <a:pt x="3614534" y="0"/>
                </a:lnTo>
                <a:lnTo>
                  <a:pt x="95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ln w="19050">
            <a:solidFill>
              <a:srgbClr val="EFB9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4029" y="2105474"/>
            <a:ext cx="3624579" cy="3277235"/>
          </a:xfrm>
          <a:custGeom>
            <a:avLst/>
            <a:gdLst/>
            <a:ahLst/>
            <a:cxnLst/>
            <a:rect l="l" t="t" r="r" b="b"/>
            <a:pathLst>
              <a:path w="3624579" h="3277235">
                <a:moveTo>
                  <a:pt x="0" y="9525"/>
                </a:moveTo>
                <a:lnTo>
                  <a:pt x="0" y="3267519"/>
                </a:lnTo>
                <a:lnTo>
                  <a:pt x="0" y="3277044"/>
                </a:lnTo>
                <a:lnTo>
                  <a:pt x="9525" y="3277044"/>
                </a:lnTo>
                <a:lnTo>
                  <a:pt x="3614534" y="3277044"/>
                </a:lnTo>
                <a:lnTo>
                  <a:pt x="3624059" y="3277044"/>
                </a:lnTo>
                <a:lnTo>
                  <a:pt x="3624059" y="3267519"/>
                </a:lnTo>
                <a:lnTo>
                  <a:pt x="3624059" y="9525"/>
                </a:lnTo>
                <a:lnTo>
                  <a:pt x="3624059" y="0"/>
                </a:lnTo>
                <a:lnTo>
                  <a:pt x="3614534" y="0"/>
                </a:lnTo>
                <a:lnTo>
                  <a:pt x="95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ln w="19050">
            <a:solidFill>
              <a:srgbClr val="EFB9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8131" y="2105474"/>
            <a:ext cx="3624579" cy="3277235"/>
          </a:xfrm>
          <a:custGeom>
            <a:avLst/>
            <a:gdLst/>
            <a:ahLst/>
            <a:cxnLst/>
            <a:rect l="l" t="t" r="r" b="b"/>
            <a:pathLst>
              <a:path w="3624579" h="3277235">
                <a:moveTo>
                  <a:pt x="0" y="9525"/>
                </a:moveTo>
                <a:lnTo>
                  <a:pt x="0" y="3267519"/>
                </a:lnTo>
                <a:lnTo>
                  <a:pt x="0" y="3277044"/>
                </a:lnTo>
                <a:lnTo>
                  <a:pt x="9525" y="3277044"/>
                </a:lnTo>
                <a:lnTo>
                  <a:pt x="3614534" y="3277044"/>
                </a:lnTo>
                <a:lnTo>
                  <a:pt x="3624059" y="3277044"/>
                </a:lnTo>
                <a:lnTo>
                  <a:pt x="3624059" y="3267519"/>
                </a:lnTo>
                <a:lnTo>
                  <a:pt x="3624059" y="9525"/>
                </a:lnTo>
                <a:lnTo>
                  <a:pt x="3624059" y="0"/>
                </a:lnTo>
                <a:lnTo>
                  <a:pt x="3614534" y="0"/>
                </a:lnTo>
                <a:lnTo>
                  <a:pt x="95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ln w="19050">
            <a:solidFill>
              <a:srgbClr val="EFB9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1400" y="677810"/>
            <a:ext cx="8489950" cy="5435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dirty="0"/>
              <a:t>¿</a:t>
            </a:r>
            <a:r>
              <a:rPr lang="ca-ES" dirty="0" err="1"/>
              <a:t>Cómo</a:t>
            </a:r>
            <a:r>
              <a:rPr lang="ca-ES" dirty="0"/>
              <a:t> nos </a:t>
            </a:r>
            <a:r>
              <a:rPr lang="ca-ES" dirty="0" err="1"/>
              <a:t>organizamos</a:t>
            </a:r>
            <a:r>
              <a:rPr lang="ca-ES" spc="-25" dirty="0"/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1488" y="2098952"/>
            <a:ext cx="3043018" cy="19291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2860"/>
              </a:lnSpc>
              <a:spcBef>
                <a:spcPts val="100"/>
              </a:spcBef>
            </a:pPr>
            <a:r>
              <a:rPr lang="es-ES" sz="2600" spc="-10" dirty="0">
                <a:solidFill>
                  <a:srgbClr val="4477B8"/>
                </a:solidFill>
                <a:latin typeface="Arial Black"/>
                <a:cs typeface="Arial Black"/>
              </a:rPr>
              <a:t>Consejo</a:t>
            </a:r>
            <a:endParaRPr lang="es-ES" sz="2600" dirty="0">
              <a:latin typeface="Arial Black"/>
              <a:cs typeface="Arial Black"/>
            </a:endParaRPr>
          </a:p>
          <a:p>
            <a:pPr marL="12700">
              <a:lnSpc>
                <a:spcPts val="2860"/>
              </a:lnSpc>
            </a:pPr>
            <a:r>
              <a:rPr lang="es-ES" sz="2600" dirty="0">
                <a:solidFill>
                  <a:srgbClr val="4477B8"/>
                </a:solidFill>
                <a:latin typeface="Arial Black"/>
                <a:cs typeface="Arial Black"/>
              </a:rPr>
              <a:t>de</a:t>
            </a:r>
            <a:r>
              <a:rPr lang="es-ES" sz="2600" spc="-10" dirty="0">
                <a:solidFill>
                  <a:srgbClr val="4477B8"/>
                </a:solidFill>
                <a:latin typeface="Arial Black"/>
                <a:cs typeface="Arial Black"/>
              </a:rPr>
              <a:t> </a:t>
            </a:r>
            <a:r>
              <a:rPr lang="es-ES" sz="2600" dirty="0">
                <a:solidFill>
                  <a:srgbClr val="4477B8"/>
                </a:solidFill>
                <a:latin typeface="Arial Black"/>
                <a:cs typeface="Arial Black"/>
              </a:rPr>
              <a:t>la</a:t>
            </a:r>
            <a:r>
              <a:rPr lang="es-ES" sz="2600" spc="-5" dirty="0">
                <a:solidFill>
                  <a:srgbClr val="4477B8"/>
                </a:solidFill>
                <a:latin typeface="Arial Black"/>
                <a:cs typeface="Arial Black"/>
              </a:rPr>
              <a:t> Red</a:t>
            </a:r>
            <a:endParaRPr lang="es-ES" sz="2600" spc="-10" dirty="0">
              <a:solidFill>
                <a:srgbClr val="4477B8"/>
              </a:solidFill>
              <a:latin typeface="Arial Black"/>
              <a:cs typeface="Arial Black"/>
            </a:endParaRPr>
          </a:p>
          <a:p>
            <a:pPr marL="12700" marR="5080">
              <a:lnSpc>
                <a:spcPct val="114900"/>
              </a:lnSpc>
              <a:spcBef>
                <a:spcPts val="1495"/>
              </a:spcBef>
            </a:pPr>
            <a:r>
              <a:rPr lang="es-ES" sz="1900" spc="-45" dirty="0">
                <a:solidFill>
                  <a:srgbClr val="000000"/>
                </a:solidFill>
                <a:latin typeface="Arial"/>
                <a:cs typeface="Arial"/>
              </a:rPr>
              <a:t>Representantes</a:t>
            </a:r>
            <a:r>
              <a:rPr lang="es-ES" sz="1900" spc="-90" dirty="0">
                <a:latin typeface="Arial"/>
                <a:cs typeface="Arial"/>
              </a:rPr>
              <a:t> </a:t>
            </a:r>
            <a:r>
              <a:rPr lang="es-ES" sz="1900" dirty="0">
                <a:latin typeface="Arial"/>
                <a:cs typeface="Arial"/>
              </a:rPr>
              <a:t>de</a:t>
            </a:r>
            <a:r>
              <a:rPr lang="es-ES" sz="1900" spc="-95" dirty="0">
                <a:latin typeface="Arial"/>
                <a:cs typeface="Arial"/>
              </a:rPr>
              <a:t> </a:t>
            </a:r>
            <a:r>
              <a:rPr lang="es-ES" sz="1900" spc="-10" dirty="0">
                <a:latin typeface="Arial"/>
                <a:cs typeface="Arial"/>
              </a:rPr>
              <a:t>las</a:t>
            </a:r>
            <a:r>
              <a:rPr lang="es-ES" sz="1900" spc="-90" dirty="0">
                <a:latin typeface="Arial"/>
                <a:cs typeface="Arial"/>
              </a:rPr>
              <a:t> </a:t>
            </a:r>
            <a:r>
              <a:rPr lang="es-ES" sz="1900" spc="-50" dirty="0">
                <a:latin typeface="Arial"/>
                <a:cs typeface="Arial"/>
              </a:rPr>
              <a:t>instituciones y</a:t>
            </a:r>
            <a:r>
              <a:rPr lang="es-ES" sz="1900" spc="-90" dirty="0">
                <a:latin typeface="Arial"/>
                <a:cs typeface="Arial"/>
              </a:rPr>
              <a:t> </a:t>
            </a:r>
            <a:r>
              <a:rPr lang="es-ES" sz="1900" spc="-25" dirty="0">
                <a:latin typeface="Arial"/>
                <a:cs typeface="Arial"/>
              </a:rPr>
              <a:t>de los</a:t>
            </a:r>
            <a:r>
              <a:rPr lang="es-ES" sz="1900" spc="-90" dirty="0">
                <a:latin typeface="Arial"/>
                <a:cs typeface="Arial"/>
              </a:rPr>
              <a:t> </a:t>
            </a:r>
            <a:r>
              <a:rPr lang="es-ES" sz="1900" spc="-25" dirty="0">
                <a:latin typeface="Arial"/>
                <a:cs typeface="Arial"/>
              </a:rPr>
              <a:t>grupos</a:t>
            </a:r>
            <a:r>
              <a:rPr lang="es-ES" sz="1900" spc="-90" dirty="0">
                <a:latin typeface="Arial"/>
                <a:cs typeface="Arial"/>
              </a:rPr>
              <a:t> </a:t>
            </a:r>
            <a:r>
              <a:rPr lang="es-ES" sz="1900" dirty="0">
                <a:latin typeface="Arial"/>
                <a:cs typeface="Arial"/>
              </a:rPr>
              <a:t>de</a:t>
            </a:r>
            <a:r>
              <a:rPr lang="es-ES" sz="1900" spc="-85" dirty="0">
                <a:latin typeface="Arial"/>
                <a:cs typeface="Arial"/>
              </a:rPr>
              <a:t> investigación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8805" y="2098953"/>
            <a:ext cx="3044971" cy="2927596"/>
          </a:xfrm>
          <a:prstGeom prst="rect">
            <a:avLst/>
          </a:prstGeom>
        </p:spPr>
        <p:txBody>
          <a:bodyPr vert="horz" wrap="square" lIns="0" tIns="78740" rIns="0" bIns="0" rtlCol="0" anchor="t">
            <a:spAutoFit/>
          </a:bodyPr>
          <a:lstStyle/>
          <a:p>
            <a:pPr marL="12700" marR="1069340">
              <a:lnSpc>
                <a:spcPts val="2600"/>
              </a:lnSpc>
              <a:spcBef>
                <a:spcPts val="620"/>
              </a:spcBef>
            </a:pPr>
            <a:r>
              <a:rPr lang="es-ES" sz="2600" spc="-10" dirty="0">
                <a:solidFill>
                  <a:srgbClr val="4477B8"/>
                </a:solidFill>
                <a:latin typeface="Arial Black"/>
                <a:cs typeface="Arial Black"/>
              </a:rPr>
              <a:t>Comité Ejecutivo</a:t>
            </a:r>
            <a:endParaRPr lang="es-ES" sz="2600" dirty="0">
              <a:latin typeface="Arial Black"/>
              <a:cs typeface="Arial Black"/>
            </a:endParaRPr>
          </a:p>
          <a:p>
            <a:pPr marL="12700" marR="5080">
              <a:lnSpc>
                <a:spcPct val="114900"/>
              </a:lnSpc>
              <a:spcBef>
                <a:spcPts val="1495"/>
              </a:spcBef>
            </a:pPr>
            <a:r>
              <a:rPr lang="es-ES" sz="1900" spc="-10" dirty="0">
                <a:latin typeface="Arial"/>
                <a:cs typeface="Arial"/>
              </a:rPr>
              <a:t>Responsables</a:t>
            </a:r>
            <a:r>
              <a:rPr lang="es-ES" sz="1900" spc="-70" dirty="0">
                <a:latin typeface="Arial"/>
                <a:cs typeface="Arial"/>
              </a:rPr>
              <a:t> </a:t>
            </a:r>
            <a:r>
              <a:rPr lang="es-ES" sz="1900" spc="-10" dirty="0">
                <a:latin typeface="Arial"/>
                <a:cs typeface="Arial"/>
              </a:rPr>
              <a:t>de </a:t>
            </a:r>
            <a:r>
              <a:rPr lang="es-ES" sz="1900" spc="-10" dirty="0" err="1">
                <a:latin typeface="Arial"/>
                <a:cs typeface="Arial"/>
              </a:rPr>
              <a:t>area</a:t>
            </a:r>
            <a:r>
              <a:rPr lang="es-ES" sz="1900" spc="-10" dirty="0">
                <a:latin typeface="Arial"/>
                <a:cs typeface="Arial"/>
              </a:rPr>
              <a:t>: </a:t>
            </a:r>
            <a:r>
              <a:rPr lang="es-ES" sz="1900" dirty="0">
                <a:latin typeface="Arial"/>
                <a:cs typeface="Arial"/>
              </a:rPr>
              <a:t>formación,</a:t>
            </a:r>
            <a:r>
              <a:rPr lang="es-ES" sz="1900" spc="-120" dirty="0">
                <a:latin typeface="Arial"/>
                <a:cs typeface="Arial"/>
              </a:rPr>
              <a:t> </a:t>
            </a:r>
            <a:r>
              <a:rPr lang="es-ES" sz="1900" spc="-10" dirty="0">
                <a:latin typeface="Arial"/>
                <a:cs typeface="Arial"/>
              </a:rPr>
              <a:t>tecnologías, </a:t>
            </a:r>
            <a:r>
              <a:rPr lang="es-ES" sz="1900" dirty="0">
                <a:latin typeface="Arial"/>
                <a:cs typeface="Arial"/>
              </a:rPr>
              <a:t>comunicación y </a:t>
            </a:r>
            <a:r>
              <a:rPr lang="es-ES" sz="1900" spc="-10" dirty="0">
                <a:latin typeface="Arial"/>
                <a:cs typeface="Arial"/>
              </a:rPr>
              <a:t>promoción, estandarización, innovación y </a:t>
            </a:r>
            <a:r>
              <a:rPr lang="es-ES" sz="1900" spc="-10" dirty="0" err="1">
                <a:latin typeface="Arial"/>
                <a:cs typeface="Arial"/>
              </a:rPr>
              <a:t>emprendeduría</a:t>
            </a:r>
            <a:r>
              <a:rPr lang="es-ES" sz="1900" spc="-20" dirty="0">
                <a:latin typeface="Arial"/>
                <a:cs typeface="Arial"/>
              </a:rPr>
              <a:t> y convocatorias</a:t>
            </a:r>
            <a:endParaRPr lang="es-ES" sz="1900" spc="-1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2905" y="2098952"/>
            <a:ext cx="3194538" cy="3004540"/>
          </a:xfrm>
          <a:prstGeom prst="rect">
            <a:avLst/>
          </a:prstGeom>
        </p:spPr>
        <p:txBody>
          <a:bodyPr vert="horz" wrap="square" lIns="0" tIns="78740" rIns="0" bIns="0" rtlCol="0" anchor="t">
            <a:spAutoFit/>
          </a:bodyPr>
          <a:lstStyle/>
          <a:p>
            <a:pPr marL="12700" marR="1379855">
              <a:lnSpc>
                <a:spcPts val="2600"/>
              </a:lnSpc>
              <a:spcBef>
                <a:spcPts val="620"/>
              </a:spcBef>
            </a:pPr>
            <a:r>
              <a:rPr lang="es-ES" sz="2600" spc="-10" dirty="0">
                <a:solidFill>
                  <a:srgbClr val="4477B8"/>
                </a:solidFill>
                <a:latin typeface="Arial Black"/>
                <a:cs typeface="Arial Black"/>
              </a:rPr>
              <a:t>Consejo </a:t>
            </a:r>
            <a:endParaRPr lang="es-ES" sz="26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12700" marR="1379855">
              <a:lnSpc>
                <a:spcPts val="2600"/>
              </a:lnSpc>
              <a:spcBef>
                <a:spcPts val="620"/>
              </a:spcBef>
            </a:pPr>
            <a:r>
              <a:rPr lang="es-ES" sz="2600" spc="-10" dirty="0">
                <a:solidFill>
                  <a:srgbClr val="4477B8"/>
                </a:solidFill>
                <a:latin typeface="Arial Black"/>
                <a:cs typeface="Arial Black"/>
              </a:rPr>
              <a:t>Asesor</a:t>
            </a:r>
            <a:endParaRPr lang="es-ES" sz="2600" dirty="0">
              <a:latin typeface="Arial Black"/>
              <a:cs typeface="Arial Black"/>
            </a:endParaRPr>
          </a:p>
          <a:p>
            <a:pPr marL="12700" marR="5080">
              <a:lnSpc>
                <a:spcPct val="114900"/>
              </a:lnSpc>
              <a:spcBef>
                <a:spcPts val="1495"/>
              </a:spcBef>
            </a:pPr>
            <a:r>
              <a:rPr lang="es-ES" sz="1900" spc="-10" dirty="0">
                <a:latin typeface="Arial"/>
                <a:cs typeface="Arial"/>
              </a:rPr>
              <a:t>Representantes</a:t>
            </a:r>
            <a:r>
              <a:rPr lang="es-ES" sz="1900" spc="-90" dirty="0">
                <a:latin typeface="Arial"/>
                <a:cs typeface="Arial"/>
              </a:rPr>
              <a:t> </a:t>
            </a:r>
            <a:r>
              <a:rPr lang="es-ES" sz="1900" spc="-10" dirty="0">
                <a:latin typeface="Arial"/>
                <a:cs typeface="Arial"/>
              </a:rPr>
              <a:t>de instituciones relacionadas</a:t>
            </a:r>
            <a:r>
              <a:rPr lang="es-ES" sz="1900" spc="-45" dirty="0">
                <a:latin typeface="Arial"/>
                <a:cs typeface="Arial"/>
              </a:rPr>
              <a:t> con los ámbitos de actuación de la red </a:t>
            </a:r>
            <a:r>
              <a:rPr lang="es-ES" sz="1900" spc="-10" dirty="0">
                <a:latin typeface="Arial"/>
                <a:cs typeface="Arial"/>
              </a:rPr>
              <a:t>(sectores</a:t>
            </a:r>
            <a:r>
              <a:rPr lang="es-ES" sz="1900" spc="-80" dirty="0">
                <a:latin typeface="Arial"/>
                <a:cs typeface="Arial"/>
              </a:rPr>
              <a:t> </a:t>
            </a:r>
            <a:r>
              <a:rPr lang="es-ES" sz="1900" spc="-10" dirty="0">
                <a:latin typeface="Arial"/>
                <a:cs typeface="Arial"/>
              </a:rPr>
              <a:t>económicos, </a:t>
            </a:r>
            <a:r>
              <a:rPr lang="es-ES" sz="1900" dirty="0">
                <a:latin typeface="Arial"/>
                <a:cs typeface="Arial"/>
              </a:rPr>
              <a:t>sociedad</a:t>
            </a:r>
            <a:r>
              <a:rPr lang="es-ES" sz="1900" spc="-90" dirty="0">
                <a:latin typeface="Arial"/>
                <a:cs typeface="Arial"/>
              </a:rPr>
              <a:t> </a:t>
            </a:r>
            <a:r>
              <a:rPr lang="es-ES" sz="1900" spc="-10" dirty="0">
                <a:latin typeface="Arial"/>
                <a:cs typeface="Arial"/>
              </a:rPr>
              <a:t>civil, administración e investigación</a:t>
            </a:r>
            <a:r>
              <a:rPr lang="es-ES" sz="1900" spc="-25" dirty="0">
                <a:latin typeface="Arial"/>
                <a:cs typeface="Arial"/>
              </a:rPr>
              <a:t>)</a:t>
            </a:r>
            <a:endParaRPr lang="es-ES" sz="1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871F101-F01A-4E0A-82E3-C5BFB987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3CB9A5-5E56-47E4-836F-36F99088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685800"/>
            <a:ext cx="6694023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dirty="0"/>
              <a:t>¿Por </a:t>
            </a:r>
            <a:r>
              <a:rPr lang="ca-ES" dirty="0" err="1"/>
              <a:t>qué</a:t>
            </a:r>
            <a:r>
              <a:rPr lang="ca-ES" dirty="0"/>
              <a:t> la </a:t>
            </a:r>
            <a:r>
              <a:rPr lang="ca-ES" spc="-25" dirty="0" err="1"/>
              <a:t>accesibilidad</a:t>
            </a:r>
            <a:r>
              <a:rPr lang="ca-ES" spc="-25" dirty="0"/>
              <a:t>?</a:t>
            </a:r>
            <a:r>
              <a:rPr lang="ca-ES" spc="-85" dirty="0"/>
              <a:t> </a:t>
            </a:r>
            <a:r>
              <a:rPr lang="ca-ES" b="0" spc="-125" dirty="0">
                <a:latin typeface="Arial"/>
                <a:cs typeface="Arial"/>
              </a:rPr>
              <a:t>(1/2)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0535" y="2004856"/>
            <a:ext cx="8660130" cy="373115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27965" indent="-215265">
              <a:spcBef>
                <a:spcPts val="100"/>
              </a:spcBef>
              <a:buClr>
                <a:srgbClr val="4477B8"/>
              </a:buClr>
              <a:buFont typeface="Arial Black"/>
              <a:buChar char="•"/>
              <a:tabLst>
                <a:tab pos="227965" algn="l"/>
              </a:tabLst>
            </a:pPr>
            <a:r>
              <a:rPr lang="ca-ES" sz="2300" dirty="0">
                <a:latin typeface="Arial"/>
                <a:cs typeface="Arial"/>
              </a:rPr>
              <a:t>Falta de </a:t>
            </a:r>
            <a:r>
              <a:rPr lang="ca-ES" sz="2300" dirty="0" err="1">
                <a:latin typeface="Arial"/>
                <a:cs typeface="Arial"/>
              </a:rPr>
              <a:t>accesibilidad</a:t>
            </a:r>
            <a:r>
              <a:rPr lang="ca-ES" sz="2300" dirty="0">
                <a:latin typeface="Arial"/>
                <a:cs typeface="Arial"/>
              </a:rPr>
              <a:t> en </a:t>
            </a:r>
            <a:r>
              <a:rPr lang="ca-ES" sz="2300" dirty="0" err="1">
                <a:latin typeface="Arial"/>
                <a:cs typeface="Arial"/>
              </a:rPr>
              <a:t>entornos</a:t>
            </a:r>
            <a:r>
              <a:rPr lang="ca-ES" sz="2300" dirty="0">
                <a:latin typeface="Arial"/>
                <a:cs typeface="Arial"/>
              </a:rPr>
              <a:t> cada </a:t>
            </a:r>
            <a:r>
              <a:rPr lang="ca-ES" sz="2300" dirty="0" err="1">
                <a:latin typeface="Arial"/>
                <a:cs typeface="Arial"/>
              </a:rPr>
              <a:t>vez</a:t>
            </a:r>
            <a:r>
              <a:rPr lang="ca-ES" sz="2300" dirty="0">
                <a:latin typeface="Arial"/>
                <a:cs typeface="Arial"/>
              </a:rPr>
              <a:t> </a:t>
            </a:r>
            <a:r>
              <a:rPr lang="ca-ES" sz="2300" dirty="0" err="1">
                <a:latin typeface="Arial"/>
                <a:cs typeface="Arial"/>
              </a:rPr>
              <a:t>más</a:t>
            </a:r>
            <a:r>
              <a:rPr lang="ca-ES" sz="2300" dirty="0">
                <a:latin typeface="Arial"/>
                <a:cs typeface="Arial"/>
              </a:rPr>
              <a:t> </a:t>
            </a:r>
            <a:r>
              <a:rPr lang="ca-ES" sz="2300" dirty="0" err="1">
                <a:latin typeface="Arial"/>
                <a:cs typeface="Arial"/>
              </a:rPr>
              <a:t>digitalizado</a:t>
            </a:r>
            <a:r>
              <a:rPr lang="ca-ES" sz="2300" spc="-10" dirty="0" err="1">
                <a:latin typeface="Arial"/>
                <a:cs typeface="Arial"/>
              </a:rPr>
              <a:t>s</a:t>
            </a:r>
            <a:endParaRPr lang="ca-ES" sz="2300" dirty="0" err="1">
              <a:latin typeface="Arial"/>
              <a:cs typeface="Arial"/>
            </a:endParaRPr>
          </a:p>
          <a:p>
            <a:pPr marL="227965" indent="-215265">
              <a:spcBef>
                <a:spcPts val="2325"/>
              </a:spcBef>
              <a:buClr>
                <a:srgbClr val="4477B8"/>
              </a:buClr>
              <a:buFont typeface="Arial Black"/>
              <a:buChar char="•"/>
              <a:tabLst>
                <a:tab pos="227965" algn="l"/>
              </a:tabLst>
            </a:pPr>
            <a:r>
              <a:rPr lang="ca-ES" sz="2300" spc="-45" dirty="0">
                <a:latin typeface="Arial"/>
                <a:cs typeface="Arial"/>
              </a:rPr>
              <a:t>La </a:t>
            </a:r>
            <a:r>
              <a:rPr lang="ca-ES" sz="2300" spc="-45" dirty="0" err="1">
                <a:latin typeface="Arial"/>
                <a:cs typeface="Arial"/>
              </a:rPr>
              <a:t>accesibilidad</a:t>
            </a:r>
            <a:r>
              <a:rPr lang="ca-ES" sz="2300" spc="-45" dirty="0">
                <a:latin typeface="Arial"/>
                <a:cs typeface="Arial"/>
              </a:rPr>
              <a:t> da </a:t>
            </a:r>
            <a:r>
              <a:rPr lang="ca-ES" sz="2300" spc="-45" dirty="0" err="1">
                <a:latin typeface="Arial"/>
                <a:cs typeface="Arial"/>
              </a:rPr>
              <a:t>respuesta</a:t>
            </a:r>
            <a:r>
              <a:rPr lang="ca-ES" sz="2300" spc="-45" dirty="0">
                <a:latin typeface="Arial"/>
                <a:cs typeface="Arial"/>
              </a:rPr>
              <a:t> a los </a:t>
            </a:r>
            <a:r>
              <a:rPr lang="ca-ES" sz="2300" spc="-45" dirty="0" err="1">
                <a:latin typeface="Arial"/>
                <a:cs typeface="Arial"/>
              </a:rPr>
              <a:t>requerimientos</a:t>
            </a:r>
            <a:r>
              <a:rPr lang="ca-ES" sz="2300" spc="-45" dirty="0">
                <a:latin typeface="Arial"/>
                <a:cs typeface="Arial"/>
              </a:rPr>
              <a:t> </a:t>
            </a:r>
            <a:r>
              <a:rPr lang="ca-ES" sz="2300" spc="-45" dirty="0" err="1">
                <a:latin typeface="Arial"/>
                <a:cs typeface="Arial"/>
              </a:rPr>
              <a:t>legales</a:t>
            </a:r>
            <a:endParaRPr lang="ca-ES" sz="2300" spc="-10" dirty="0" err="1">
              <a:latin typeface="Arial"/>
              <a:cs typeface="Arial"/>
            </a:endParaRPr>
          </a:p>
          <a:p>
            <a:pPr marL="227965" indent="-215265">
              <a:spcBef>
                <a:spcPts val="2325"/>
              </a:spcBef>
              <a:buClr>
                <a:srgbClr val="4477B8"/>
              </a:buClr>
              <a:buFont typeface="Arial Black"/>
              <a:buChar char="•"/>
              <a:tabLst>
                <a:tab pos="227965" algn="l"/>
              </a:tabLst>
            </a:pPr>
            <a:r>
              <a:rPr lang="ca-ES" sz="2300" spc="-45" dirty="0">
                <a:latin typeface="Arial"/>
                <a:cs typeface="Arial"/>
              </a:rPr>
              <a:t>La </a:t>
            </a:r>
            <a:r>
              <a:rPr lang="ca-ES" sz="2300" spc="-45" err="1">
                <a:latin typeface="Arial"/>
                <a:cs typeface="Arial"/>
              </a:rPr>
              <a:t>accesibilidad</a:t>
            </a:r>
            <a:r>
              <a:rPr lang="ca-ES" sz="2300" spc="-45" dirty="0">
                <a:latin typeface="Arial"/>
                <a:cs typeface="Arial"/>
              </a:rPr>
              <a:t> no es solo para </a:t>
            </a:r>
            <a:r>
              <a:rPr lang="ca-ES" sz="2300" spc="-45" err="1">
                <a:latin typeface="Arial"/>
                <a:cs typeface="Arial"/>
              </a:rPr>
              <a:t>personas</a:t>
            </a:r>
            <a:r>
              <a:rPr lang="ca-ES" sz="2300" spc="-45" dirty="0">
                <a:latin typeface="Arial"/>
                <a:cs typeface="Arial"/>
              </a:rPr>
              <a:t> con </a:t>
            </a:r>
            <a:r>
              <a:rPr lang="ca-ES" sz="2300" spc="-45" err="1">
                <a:latin typeface="Arial"/>
                <a:cs typeface="Arial"/>
              </a:rPr>
              <a:t>discapacidad</a:t>
            </a:r>
            <a:endParaRPr lang="ca-ES" sz="2300" spc="-10" err="1">
              <a:latin typeface="Arial"/>
              <a:cs typeface="Arial"/>
            </a:endParaRPr>
          </a:p>
          <a:p>
            <a:pPr marL="227965" marR="5080" indent="-215900">
              <a:lnSpc>
                <a:spcPct val="112300"/>
              </a:lnSpc>
              <a:spcBef>
                <a:spcPts val="1985"/>
              </a:spcBef>
              <a:buClr>
                <a:srgbClr val="4477B8"/>
              </a:buClr>
              <a:buFont typeface="Arial Black"/>
              <a:buChar char="•"/>
              <a:tabLst>
                <a:tab pos="227965" algn="l"/>
              </a:tabLst>
            </a:pPr>
            <a:r>
              <a:rPr lang="ca-ES" sz="2300" spc="-45" dirty="0">
                <a:latin typeface="Arial"/>
                <a:cs typeface="Arial"/>
              </a:rPr>
              <a:t>La </a:t>
            </a:r>
            <a:r>
              <a:rPr lang="ca-ES" sz="2300" spc="-45" dirty="0" err="1">
                <a:latin typeface="Arial"/>
                <a:cs typeface="Arial"/>
              </a:rPr>
              <a:t>accesibilidad</a:t>
            </a:r>
            <a:r>
              <a:rPr lang="ca-ES" sz="2300" spc="-45" dirty="0">
                <a:latin typeface="Arial"/>
                <a:cs typeface="Arial"/>
              </a:rPr>
              <a:t> es i</a:t>
            </a:r>
            <a:r>
              <a:rPr lang="ca-ES" sz="2300" spc="-20" dirty="0">
                <a:latin typeface="Arial"/>
                <a:cs typeface="Arial"/>
              </a:rPr>
              <a:t>ndispensable</a:t>
            </a:r>
            <a:r>
              <a:rPr lang="ca-ES" sz="2300" spc="-35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para la</a:t>
            </a:r>
            <a:r>
              <a:rPr lang="ca-ES" sz="2300" spc="-30" dirty="0">
                <a:latin typeface="Arial"/>
                <a:cs typeface="Arial"/>
              </a:rPr>
              <a:t> </a:t>
            </a:r>
            <a:r>
              <a:rPr lang="ca-ES" sz="2300" dirty="0" err="1">
                <a:latin typeface="Arial"/>
                <a:cs typeface="Arial"/>
              </a:rPr>
              <a:t>cohesión</a:t>
            </a:r>
            <a:r>
              <a:rPr lang="ca-ES" sz="2300" spc="-35" dirty="0">
                <a:latin typeface="Arial"/>
                <a:cs typeface="Arial"/>
              </a:rPr>
              <a:t> </a:t>
            </a:r>
            <a:r>
              <a:rPr lang="ca-ES" sz="2300" dirty="0">
                <a:latin typeface="Arial"/>
                <a:cs typeface="Arial"/>
              </a:rPr>
              <a:t>social</a:t>
            </a:r>
            <a:r>
              <a:rPr lang="ca-ES" sz="2300" spc="-30" dirty="0">
                <a:latin typeface="Arial"/>
                <a:cs typeface="Arial"/>
              </a:rPr>
              <a:t> y la </a:t>
            </a:r>
            <a:r>
              <a:rPr lang="ca-ES" sz="2300" spc="-30" dirty="0" err="1">
                <a:latin typeface="Arial"/>
                <a:cs typeface="Arial"/>
              </a:rPr>
              <a:t>igualdad</a:t>
            </a:r>
            <a:r>
              <a:rPr lang="ca-ES" sz="2300" spc="-30" dirty="0">
                <a:latin typeface="Arial"/>
                <a:cs typeface="Arial"/>
              </a:rPr>
              <a:t> de </a:t>
            </a:r>
            <a:r>
              <a:rPr lang="ca-ES" sz="2300" spc="-30" dirty="0" err="1">
                <a:latin typeface="Arial"/>
                <a:cs typeface="Arial"/>
              </a:rPr>
              <a:t>oportunidades</a:t>
            </a:r>
            <a:endParaRPr lang="ca-ES" sz="2300" spc="-10" dirty="0" err="1">
              <a:latin typeface="Arial"/>
              <a:cs typeface="Arial"/>
            </a:endParaRPr>
          </a:p>
          <a:p>
            <a:pPr marL="227965" marR="166370" indent="-215900">
              <a:lnSpc>
                <a:spcPct val="112300"/>
              </a:lnSpc>
              <a:spcBef>
                <a:spcPts val="1985"/>
              </a:spcBef>
              <a:buClr>
                <a:srgbClr val="4477B8"/>
              </a:buClr>
              <a:buFont typeface="Arial Black"/>
              <a:buChar char="•"/>
              <a:tabLst>
                <a:tab pos="227965" algn="l"/>
              </a:tabLst>
            </a:pPr>
            <a:r>
              <a:rPr lang="ca-ES" sz="2300" spc="-45" dirty="0">
                <a:latin typeface="Arial"/>
                <a:cs typeface="Arial"/>
              </a:rPr>
              <a:t>La </a:t>
            </a:r>
            <a:r>
              <a:rPr lang="ca-ES" sz="2300" spc="-45" dirty="0" err="1">
                <a:latin typeface="Arial"/>
                <a:cs typeface="Arial"/>
              </a:rPr>
              <a:t>accesibilidad</a:t>
            </a:r>
            <a:r>
              <a:rPr lang="ca-ES" sz="2300" spc="-45" dirty="0">
                <a:latin typeface="Arial"/>
                <a:cs typeface="Arial"/>
              </a:rPr>
              <a:t> </a:t>
            </a:r>
            <a:r>
              <a:rPr lang="ca-ES" sz="2300" spc="-45" dirty="0" err="1">
                <a:latin typeface="Arial"/>
                <a:cs typeface="Arial"/>
              </a:rPr>
              <a:t>mejora</a:t>
            </a:r>
            <a:r>
              <a:rPr lang="ca-ES" sz="2300" spc="-45" dirty="0">
                <a:latin typeface="Arial"/>
                <a:cs typeface="Arial"/>
              </a:rPr>
              <a:t> la </a:t>
            </a:r>
            <a:r>
              <a:rPr lang="ca-ES" sz="2300" spc="-45" dirty="0" err="1">
                <a:latin typeface="Arial"/>
                <a:cs typeface="Arial"/>
              </a:rPr>
              <a:t>experiencia</a:t>
            </a:r>
            <a:r>
              <a:rPr lang="ca-ES" sz="2300" spc="-45" dirty="0">
                <a:latin typeface="Arial"/>
                <a:cs typeface="Arial"/>
              </a:rPr>
              <a:t> de </a:t>
            </a:r>
            <a:r>
              <a:rPr lang="ca-ES" sz="2300" spc="-45" dirty="0" err="1">
                <a:latin typeface="Arial"/>
                <a:cs typeface="Arial"/>
              </a:rPr>
              <a:t>usuario</a:t>
            </a:r>
            <a:r>
              <a:rPr lang="ca-ES" sz="2300" spc="-45" dirty="0">
                <a:latin typeface="Arial"/>
                <a:cs typeface="Arial"/>
              </a:rPr>
              <a:t> y da valor </a:t>
            </a:r>
            <a:r>
              <a:rPr lang="ca-ES" sz="2300" spc="-45" dirty="0" err="1">
                <a:latin typeface="Arial"/>
                <a:cs typeface="Arial"/>
              </a:rPr>
              <a:t>añadido</a:t>
            </a:r>
            <a:r>
              <a:rPr lang="ca-ES" sz="2300" spc="-45" dirty="0">
                <a:latin typeface="Arial"/>
                <a:cs typeface="Arial"/>
              </a:rPr>
              <a:t> a los </a:t>
            </a:r>
            <a:r>
              <a:rPr lang="ca-ES" sz="2300" spc="-45" dirty="0" err="1">
                <a:latin typeface="Arial"/>
                <a:cs typeface="Arial"/>
              </a:rPr>
              <a:t>productos</a:t>
            </a:r>
            <a:r>
              <a:rPr lang="ca-ES" sz="2300" spc="-45" dirty="0">
                <a:latin typeface="Arial"/>
                <a:cs typeface="Arial"/>
              </a:rPr>
              <a:t> y </a:t>
            </a:r>
            <a:r>
              <a:rPr lang="ca-ES" sz="2300" spc="-45" dirty="0" err="1">
                <a:latin typeface="Arial"/>
                <a:cs typeface="Arial"/>
              </a:rPr>
              <a:t>servicio</a:t>
            </a:r>
            <a:r>
              <a:rPr lang="ca-ES" sz="2300" spc="-10" dirty="0" err="1">
                <a:latin typeface="Arial"/>
                <a:cs typeface="Arial"/>
              </a:rPr>
              <a:t>s</a:t>
            </a:r>
            <a:endParaRPr lang="ca-ES" sz="2300" dirty="0" err="1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8</a:t>
            </a:fld>
            <a:endParaRPr lang="ca-ES" spc="-25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C468A3-D1FB-49EB-815B-C7DBA222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2C6386-CAB8-4D52-B26D-C78D5DD08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675" y="609600"/>
            <a:ext cx="7429793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dirty="0"/>
              <a:t>¿Por</a:t>
            </a:r>
            <a:r>
              <a:rPr lang="ca-ES" spc="-90" dirty="0"/>
              <a:t> </a:t>
            </a:r>
            <a:r>
              <a:rPr lang="ca-ES" dirty="0" err="1"/>
              <a:t>qué</a:t>
            </a:r>
            <a:r>
              <a:rPr lang="ca-ES" spc="-90" dirty="0"/>
              <a:t> </a:t>
            </a:r>
            <a:r>
              <a:rPr lang="ca-ES" spc="-25" dirty="0"/>
              <a:t>la </a:t>
            </a:r>
            <a:r>
              <a:rPr lang="ca-ES" spc="-25" dirty="0" err="1"/>
              <a:t>accesibilidad</a:t>
            </a:r>
            <a:r>
              <a:rPr lang="ca-ES" spc="-25" dirty="0"/>
              <a:t>?</a:t>
            </a:r>
            <a:r>
              <a:rPr lang="ca-ES" spc="-85" dirty="0"/>
              <a:t> </a:t>
            </a:r>
            <a:r>
              <a:rPr lang="ca-ES" b="0" spc="-70" dirty="0">
                <a:latin typeface="Arial"/>
                <a:cs typeface="Arial"/>
              </a:rPr>
              <a:t>(2/2)</a:t>
            </a: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07233" y="2611802"/>
            <a:ext cx="2426970" cy="2428240"/>
            <a:chOff x="1707233" y="2611802"/>
            <a:chExt cx="2426970" cy="2428240"/>
          </a:xfrm>
        </p:grpSpPr>
        <p:sp>
          <p:nvSpPr>
            <p:cNvPr id="7" name="object 7"/>
            <p:cNvSpPr/>
            <p:nvPr/>
          </p:nvSpPr>
          <p:spPr>
            <a:xfrm>
              <a:off x="1707239" y="2613172"/>
              <a:ext cx="2426970" cy="2426970"/>
            </a:xfrm>
            <a:custGeom>
              <a:avLst/>
              <a:gdLst/>
              <a:ahLst/>
              <a:cxnLst/>
              <a:rect l="l" t="t" r="r" b="b"/>
              <a:pathLst>
                <a:path w="2426970" h="2426970">
                  <a:moveTo>
                    <a:pt x="1213408" y="0"/>
                  </a:moveTo>
                  <a:lnTo>
                    <a:pt x="1165762" y="918"/>
                  </a:lnTo>
                  <a:lnTo>
                    <a:pt x="1118580" y="3650"/>
                  </a:lnTo>
                  <a:lnTo>
                    <a:pt x="1071898" y="8163"/>
                  </a:lnTo>
                  <a:lnTo>
                    <a:pt x="1025749" y="14423"/>
                  </a:lnTo>
                  <a:lnTo>
                    <a:pt x="980166" y="22395"/>
                  </a:lnTo>
                  <a:lnTo>
                    <a:pt x="935183" y="32047"/>
                  </a:lnTo>
                  <a:lnTo>
                    <a:pt x="890834" y="43344"/>
                  </a:lnTo>
                  <a:lnTo>
                    <a:pt x="847153" y="56253"/>
                  </a:lnTo>
                  <a:lnTo>
                    <a:pt x="804173" y="70740"/>
                  </a:lnTo>
                  <a:lnTo>
                    <a:pt x="761928" y="86772"/>
                  </a:lnTo>
                  <a:lnTo>
                    <a:pt x="720452" y="104314"/>
                  </a:lnTo>
                  <a:lnTo>
                    <a:pt x="679779" y="123333"/>
                  </a:lnTo>
                  <a:lnTo>
                    <a:pt x="639942" y="143795"/>
                  </a:lnTo>
                  <a:lnTo>
                    <a:pt x="600975" y="165667"/>
                  </a:lnTo>
                  <a:lnTo>
                    <a:pt x="562911" y="188915"/>
                  </a:lnTo>
                  <a:lnTo>
                    <a:pt x="525785" y="213504"/>
                  </a:lnTo>
                  <a:lnTo>
                    <a:pt x="489630" y="239402"/>
                  </a:lnTo>
                  <a:lnTo>
                    <a:pt x="454480" y="266575"/>
                  </a:lnTo>
                  <a:lnTo>
                    <a:pt x="420369" y="294988"/>
                  </a:lnTo>
                  <a:lnTo>
                    <a:pt x="387330" y="324609"/>
                  </a:lnTo>
                  <a:lnTo>
                    <a:pt x="355396" y="355403"/>
                  </a:lnTo>
                  <a:lnTo>
                    <a:pt x="324603" y="387336"/>
                  </a:lnTo>
                  <a:lnTo>
                    <a:pt x="294983" y="420376"/>
                  </a:lnTo>
                  <a:lnTo>
                    <a:pt x="266570" y="454488"/>
                  </a:lnTo>
                  <a:lnTo>
                    <a:pt x="239398" y="489639"/>
                  </a:lnTo>
                  <a:lnTo>
                    <a:pt x="213500" y="525794"/>
                  </a:lnTo>
                  <a:lnTo>
                    <a:pt x="188911" y="562920"/>
                  </a:lnTo>
                  <a:lnTo>
                    <a:pt x="165664" y="600984"/>
                  </a:lnTo>
                  <a:lnTo>
                    <a:pt x="143793" y="639952"/>
                  </a:lnTo>
                  <a:lnTo>
                    <a:pt x="123331" y="679789"/>
                  </a:lnTo>
                  <a:lnTo>
                    <a:pt x="104312" y="720463"/>
                  </a:lnTo>
                  <a:lnTo>
                    <a:pt x="86770" y="761939"/>
                  </a:lnTo>
                  <a:lnTo>
                    <a:pt x="70739" y="804184"/>
                  </a:lnTo>
                  <a:lnTo>
                    <a:pt x="56252" y="847164"/>
                  </a:lnTo>
                  <a:lnTo>
                    <a:pt x="43343" y="890846"/>
                  </a:lnTo>
                  <a:lnTo>
                    <a:pt x="32046" y="935195"/>
                  </a:lnTo>
                  <a:lnTo>
                    <a:pt x="22395" y="980178"/>
                  </a:lnTo>
                  <a:lnTo>
                    <a:pt x="14422" y="1025761"/>
                  </a:lnTo>
                  <a:lnTo>
                    <a:pt x="8163" y="1071911"/>
                  </a:lnTo>
                  <a:lnTo>
                    <a:pt x="3650" y="1118593"/>
                  </a:lnTo>
                  <a:lnTo>
                    <a:pt x="918" y="1165774"/>
                  </a:lnTo>
                  <a:lnTo>
                    <a:pt x="0" y="1213421"/>
                  </a:lnTo>
                  <a:lnTo>
                    <a:pt x="918" y="1261067"/>
                  </a:lnTo>
                  <a:lnTo>
                    <a:pt x="3650" y="1308247"/>
                  </a:lnTo>
                  <a:lnTo>
                    <a:pt x="8163" y="1354929"/>
                  </a:lnTo>
                  <a:lnTo>
                    <a:pt x="14422" y="1401078"/>
                  </a:lnTo>
                  <a:lnTo>
                    <a:pt x="22395" y="1446660"/>
                  </a:lnTo>
                  <a:lnTo>
                    <a:pt x="32046" y="1491643"/>
                  </a:lnTo>
                  <a:lnTo>
                    <a:pt x="43343" y="1535991"/>
                  </a:lnTo>
                  <a:lnTo>
                    <a:pt x="56252" y="1579672"/>
                  </a:lnTo>
                  <a:lnTo>
                    <a:pt x="70739" y="1622651"/>
                  </a:lnTo>
                  <a:lnTo>
                    <a:pt x="86770" y="1664896"/>
                  </a:lnTo>
                  <a:lnTo>
                    <a:pt x="104312" y="1706371"/>
                  </a:lnTo>
                  <a:lnTo>
                    <a:pt x="123331" y="1747045"/>
                  </a:lnTo>
                  <a:lnTo>
                    <a:pt x="143793" y="1786882"/>
                  </a:lnTo>
                  <a:lnTo>
                    <a:pt x="165664" y="1825849"/>
                  </a:lnTo>
                  <a:lnTo>
                    <a:pt x="188911" y="1863912"/>
                  </a:lnTo>
                  <a:lnTo>
                    <a:pt x="213500" y="1901038"/>
                  </a:lnTo>
                  <a:lnTo>
                    <a:pt x="239398" y="1937193"/>
                  </a:lnTo>
                  <a:lnTo>
                    <a:pt x="266570" y="1972344"/>
                  </a:lnTo>
                  <a:lnTo>
                    <a:pt x="294983" y="2006455"/>
                  </a:lnTo>
                  <a:lnTo>
                    <a:pt x="324603" y="2039495"/>
                  </a:lnTo>
                  <a:lnTo>
                    <a:pt x="355396" y="2071428"/>
                  </a:lnTo>
                  <a:lnTo>
                    <a:pt x="387330" y="2102222"/>
                  </a:lnTo>
                  <a:lnTo>
                    <a:pt x="420369" y="2131842"/>
                  </a:lnTo>
                  <a:lnTo>
                    <a:pt x="454480" y="2160256"/>
                  </a:lnTo>
                  <a:lnTo>
                    <a:pt x="489630" y="2187428"/>
                  </a:lnTo>
                  <a:lnTo>
                    <a:pt x="525785" y="2213326"/>
                  </a:lnTo>
                  <a:lnTo>
                    <a:pt x="562911" y="2237915"/>
                  </a:lnTo>
                  <a:lnTo>
                    <a:pt x="600975" y="2261163"/>
                  </a:lnTo>
                  <a:lnTo>
                    <a:pt x="639942" y="2283034"/>
                  </a:lnTo>
                  <a:lnTo>
                    <a:pt x="679779" y="2303496"/>
                  </a:lnTo>
                  <a:lnTo>
                    <a:pt x="720452" y="2322515"/>
                  </a:lnTo>
                  <a:lnTo>
                    <a:pt x="761928" y="2340058"/>
                  </a:lnTo>
                  <a:lnTo>
                    <a:pt x="804173" y="2356089"/>
                  </a:lnTo>
                  <a:lnTo>
                    <a:pt x="847153" y="2370576"/>
                  </a:lnTo>
                  <a:lnTo>
                    <a:pt x="890834" y="2383485"/>
                  </a:lnTo>
                  <a:lnTo>
                    <a:pt x="935183" y="2394782"/>
                  </a:lnTo>
                  <a:lnTo>
                    <a:pt x="980166" y="2404434"/>
                  </a:lnTo>
                  <a:lnTo>
                    <a:pt x="1025749" y="2412407"/>
                  </a:lnTo>
                  <a:lnTo>
                    <a:pt x="1071898" y="2418666"/>
                  </a:lnTo>
                  <a:lnTo>
                    <a:pt x="1118580" y="2423179"/>
                  </a:lnTo>
                  <a:lnTo>
                    <a:pt x="1165762" y="2425911"/>
                  </a:lnTo>
                  <a:lnTo>
                    <a:pt x="1213408" y="2426830"/>
                  </a:lnTo>
                  <a:lnTo>
                    <a:pt x="1261055" y="2425911"/>
                  </a:lnTo>
                  <a:lnTo>
                    <a:pt x="1308236" y="2423179"/>
                  </a:lnTo>
                  <a:lnTo>
                    <a:pt x="1354919" y="2418666"/>
                  </a:lnTo>
                  <a:lnTo>
                    <a:pt x="1401068" y="2412407"/>
                  </a:lnTo>
                  <a:lnTo>
                    <a:pt x="1446651" y="2404434"/>
                  </a:lnTo>
                  <a:lnTo>
                    <a:pt x="1491634" y="2394782"/>
                  </a:lnTo>
                  <a:lnTo>
                    <a:pt x="1535983" y="2383485"/>
                  </a:lnTo>
                  <a:lnTo>
                    <a:pt x="1579664" y="2370576"/>
                  </a:lnTo>
                  <a:lnTo>
                    <a:pt x="1622644" y="2356089"/>
                  </a:lnTo>
                  <a:lnTo>
                    <a:pt x="1664888" y="2340058"/>
                  </a:lnTo>
                  <a:lnTo>
                    <a:pt x="1706364" y="2322515"/>
                  </a:lnTo>
                  <a:lnTo>
                    <a:pt x="1747038" y="2303496"/>
                  </a:lnTo>
                  <a:lnTo>
                    <a:pt x="1786875" y="2283034"/>
                  </a:lnTo>
                  <a:lnTo>
                    <a:pt x="1825842" y="2261163"/>
                  </a:lnTo>
                  <a:lnTo>
                    <a:pt x="1863905" y="2237915"/>
                  </a:lnTo>
                  <a:lnTo>
                    <a:pt x="1901031" y="2213326"/>
                  </a:lnTo>
                  <a:lnTo>
                    <a:pt x="1937186" y="2187428"/>
                  </a:lnTo>
                  <a:lnTo>
                    <a:pt x="1972336" y="2160256"/>
                  </a:lnTo>
                  <a:lnTo>
                    <a:pt x="2006448" y="2131842"/>
                  </a:lnTo>
                  <a:lnTo>
                    <a:pt x="2039487" y="2102222"/>
                  </a:lnTo>
                  <a:lnTo>
                    <a:pt x="2071420" y="2071428"/>
                  </a:lnTo>
                  <a:lnTo>
                    <a:pt x="2102214" y="2039495"/>
                  </a:lnTo>
                  <a:lnTo>
                    <a:pt x="2131834" y="2006455"/>
                  </a:lnTo>
                  <a:lnTo>
                    <a:pt x="2160247" y="1972344"/>
                  </a:lnTo>
                  <a:lnTo>
                    <a:pt x="2187419" y="1937193"/>
                  </a:lnTo>
                  <a:lnTo>
                    <a:pt x="2213316" y="1901038"/>
                  </a:lnTo>
                  <a:lnTo>
                    <a:pt x="2237906" y="1863912"/>
                  </a:lnTo>
                  <a:lnTo>
                    <a:pt x="2261153" y="1825849"/>
                  </a:lnTo>
                  <a:lnTo>
                    <a:pt x="2283024" y="1786882"/>
                  </a:lnTo>
                  <a:lnTo>
                    <a:pt x="2303486" y="1747045"/>
                  </a:lnTo>
                  <a:lnTo>
                    <a:pt x="2322505" y="1706371"/>
                  </a:lnTo>
                  <a:lnTo>
                    <a:pt x="2340047" y="1664896"/>
                  </a:lnTo>
                  <a:lnTo>
                    <a:pt x="2356078" y="1622651"/>
                  </a:lnTo>
                  <a:lnTo>
                    <a:pt x="2370565" y="1579672"/>
                  </a:lnTo>
                  <a:lnTo>
                    <a:pt x="2383473" y="1535991"/>
                  </a:lnTo>
                  <a:lnTo>
                    <a:pt x="2394770" y="1491643"/>
                  </a:lnTo>
                  <a:lnTo>
                    <a:pt x="2404422" y="1446660"/>
                  </a:lnTo>
                  <a:lnTo>
                    <a:pt x="2412394" y="1401078"/>
                  </a:lnTo>
                  <a:lnTo>
                    <a:pt x="2418654" y="1354929"/>
                  </a:lnTo>
                  <a:lnTo>
                    <a:pt x="2423166" y="1308247"/>
                  </a:lnTo>
                  <a:lnTo>
                    <a:pt x="2425899" y="1261067"/>
                  </a:lnTo>
                  <a:lnTo>
                    <a:pt x="2426817" y="1213421"/>
                  </a:lnTo>
                  <a:lnTo>
                    <a:pt x="2425899" y="1165774"/>
                  </a:lnTo>
                  <a:lnTo>
                    <a:pt x="2423166" y="1118593"/>
                  </a:lnTo>
                  <a:lnTo>
                    <a:pt x="2418654" y="1071911"/>
                  </a:lnTo>
                  <a:lnTo>
                    <a:pt x="2412394" y="1025761"/>
                  </a:lnTo>
                  <a:lnTo>
                    <a:pt x="2404422" y="980178"/>
                  </a:lnTo>
                  <a:lnTo>
                    <a:pt x="2394770" y="935195"/>
                  </a:lnTo>
                  <a:lnTo>
                    <a:pt x="2383473" y="890846"/>
                  </a:lnTo>
                  <a:lnTo>
                    <a:pt x="2370565" y="847164"/>
                  </a:lnTo>
                  <a:lnTo>
                    <a:pt x="2356078" y="804184"/>
                  </a:lnTo>
                  <a:lnTo>
                    <a:pt x="2340047" y="761939"/>
                  </a:lnTo>
                  <a:lnTo>
                    <a:pt x="2322505" y="720463"/>
                  </a:lnTo>
                  <a:lnTo>
                    <a:pt x="2303486" y="679789"/>
                  </a:lnTo>
                  <a:lnTo>
                    <a:pt x="2283024" y="639952"/>
                  </a:lnTo>
                  <a:lnTo>
                    <a:pt x="2261153" y="600984"/>
                  </a:lnTo>
                  <a:lnTo>
                    <a:pt x="2237906" y="562920"/>
                  </a:lnTo>
                  <a:lnTo>
                    <a:pt x="2213316" y="525794"/>
                  </a:lnTo>
                  <a:lnTo>
                    <a:pt x="2187419" y="489639"/>
                  </a:lnTo>
                  <a:lnTo>
                    <a:pt x="2160247" y="454488"/>
                  </a:lnTo>
                  <a:lnTo>
                    <a:pt x="2131834" y="420376"/>
                  </a:lnTo>
                  <a:lnTo>
                    <a:pt x="2102214" y="387336"/>
                  </a:lnTo>
                  <a:lnTo>
                    <a:pt x="2071420" y="355403"/>
                  </a:lnTo>
                  <a:lnTo>
                    <a:pt x="2039487" y="324609"/>
                  </a:lnTo>
                  <a:lnTo>
                    <a:pt x="2006448" y="294988"/>
                  </a:lnTo>
                  <a:lnTo>
                    <a:pt x="1972336" y="266575"/>
                  </a:lnTo>
                  <a:lnTo>
                    <a:pt x="1937186" y="239402"/>
                  </a:lnTo>
                  <a:lnTo>
                    <a:pt x="1901031" y="213504"/>
                  </a:lnTo>
                  <a:lnTo>
                    <a:pt x="1863905" y="188915"/>
                  </a:lnTo>
                  <a:lnTo>
                    <a:pt x="1825842" y="165667"/>
                  </a:lnTo>
                  <a:lnTo>
                    <a:pt x="1786875" y="143795"/>
                  </a:lnTo>
                  <a:lnTo>
                    <a:pt x="1747038" y="123333"/>
                  </a:lnTo>
                  <a:lnTo>
                    <a:pt x="1706364" y="104314"/>
                  </a:lnTo>
                  <a:lnTo>
                    <a:pt x="1664888" y="86772"/>
                  </a:lnTo>
                  <a:lnTo>
                    <a:pt x="1622644" y="70740"/>
                  </a:lnTo>
                  <a:lnTo>
                    <a:pt x="1579664" y="56253"/>
                  </a:lnTo>
                  <a:lnTo>
                    <a:pt x="1535983" y="43344"/>
                  </a:lnTo>
                  <a:lnTo>
                    <a:pt x="1491634" y="32047"/>
                  </a:lnTo>
                  <a:lnTo>
                    <a:pt x="1446651" y="22395"/>
                  </a:lnTo>
                  <a:lnTo>
                    <a:pt x="1401068" y="14423"/>
                  </a:lnTo>
                  <a:lnTo>
                    <a:pt x="1354919" y="8163"/>
                  </a:lnTo>
                  <a:lnTo>
                    <a:pt x="1308236" y="3650"/>
                  </a:lnTo>
                  <a:lnTo>
                    <a:pt x="1261055" y="918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A5E2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707233" y="2611802"/>
              <a:ext cx="1805939" cy="2158365"/>
            </a:xfrm>
            <a:custGeom>
              <a:avLst/>
              <a:gdLst/>
              <a:ahLst/>
              <a:cxnLst/>
              <a:rect l="l" t="t" r="r" b="b"/>
              <a:pathLst>
                <a:path w="1805939" h="2158365">
                  <a:moveTo>
                    <a:pt x="1213408" y="0"/>
                  </a:moveTo>
                  <a:lnTo>
                    <a:pt x="1165762" y="918"/>
                  </a:lnTo>
                  <a:lnTo>
                    <a:pt x="1118582" y="3650"/>
                  </a:lnTo>
                  <a:lnTo>
                    <a:pt x="1071900" y="8163"/>
                  </a:lnTo>
                  <a:lnTo>
                    <a:pt x="1025751" y="14423"/>
                  </a:lnTo>
                  <a:lnTo>
                    <a:pt x="980169" y="22395"/>
                  </a:lnTo>
                  <a:lnTo>
                    <a:pt x="935187" y="32047"/>
                  </a:lnTo>
                  <a:lnTo>
                    <a:pt x="890838" y="43344"/>
                  </a:lnTo>
                  <a:lnTo>
                    <a:pt x="847158" y="56253"/>
                  </a:lnTo>
                  <a:lnTo>
                    <a:pt x="804178" y="70740"/>
                  </a:lnTo>
                  <a:lnTo>
                    <a:pt x="761934" y="86772"/>
                  </a:lnTo>
                  <a:lnTo>
                    <a:pt x="720458" y="104314"/>
                  </a:lnTo>
                  <a:lnTo>
                    <a:pt x="679785" y="123333"/>
                  </a:lnTo>
                  <a:lnTo>
                    <a:pt x="639948" y="143795"/>
                  </a:lnTo>
                  <a:lnTo>
                    <a:pt x="600980" y="165667"/>
                  </a:lnTo>
                  <a:lnTo>
                    <a:pt x="562917" y="188914"/>
                  </a:lnTo>
                  <a:lnTo>
                    <a:pt x="525791" y="213504"/>
                  </a:lnTo>
                  <a:lnTo>
                    <a:pt x="489636" y="239401"/>
                  </a:lnTo>
                  <a:lnTo>
                    <a:pt x="454486" y="266574"/>
                  </a:lnTo>
                  <a:lnTo>
                    <a:pt x="420374" y="294987"/>
                  </a:lnTo>
                  <a:lnTo>
                    <a:pt x="387335" y="324607"/>
                  </a:lnTo>
                  <a:lnTo>
                    <a:pt x="355401" y="355401"/>
                  </a:lnTo>
                  <a:lnTo>
                    <a:pt x="324607" y="387335"/>
                  </a:lnTo>
                  <a:lnTo>
                    <a:pt x="294987" y="420374"/>
                  </a:lnTo>
                  <a:lnTo>
                    <a:pt x="266574" y="454486"/>
                  </a:lnTo>
                  <a:lnTo>
                    <a:pt x="239401" y="489636"/>
                  </a:lnTo>
                  <a:lnTo>
                    <a:pt x="213504" y="525791"/>
                  </a:lnTo>
                  <a:lnTo>
                    <a:pt x="188914" y="562917"/>
                  </a:lnTo>
                  <a:lnTo>
                    <a:pt x="165667" y="600980"/>
                  </a:lnTo>
                  <a:lnTo>
                    <a:pt x="143795" y="639948"/>
                  </a:lnTo>
                  <a:lnTo>
                    <a:pt x="123333" y="679785"/>
                  </a:lnTo>
                  <a:lnTo>
                    <a:pt x="104314" y="720458"/>
                  </a:lnTo>
                  <a:lnTo>
                    <a:pt x="86772" y="761934"/>
                  </a:lnTo>
                  <a:lnTo>
                    <a:pt x="70740" y="804178"/>
                  </a:lnTo>
                  <a:lnTo>
                    <a:pt x="56253" y="847158"/>
                  </a:lnTo>
                  <a:lnTo>
                    <a:pt x="43344" y="890838"/>
                  </a:lnTo>
                  <a:lnTo>
                    <a:pt x="32047" y="935187"/>
                  </a:lnTo>
                  <a:lnTo>
                    <a:pt x="22395" y="980169"/>
                  </a:lnTo>
                  <a:lnTo>
                    <a:pt x="14423" y="1025751"/>
                  </a:lnTo>
                  <a:lnTo>
                    <a:pt x="8163" y="1071900"/>
                  </a:lnTo>
                  <a:lnTo>
                    <a:pt x="3650" y="1118582"/>
                  </a:lnTo>
                  <a:lnTo>
                    <a:pt x="918" y="1165762"/>
                  </a:lnTo>
                  <a:lnTo>
                    <a:pt x="0" y="1213408"/>
                  </a:lnTo>
                  <a:lnTo>
                    <a:pt x="1086" y="1265198"/>
                  </a:lnTo>
                  <a:lnTo>
                    <a:pt x="4316" y="1316432"/>
                  </a:lnTo>
                  <a:lnTo>
                    <a:pt x="9646" y="1367066"/>
                  </a:lnTo>
                  <a:lnTo>
                    <a:pt x="17032" y="1417059"/>
                  </a:lnTo>
                  <a:lnTo>
                    <a:pt x="26431" y="1466366"/>
                  </a:lnTo>
                  <a:lnTo>
                    <a:pt x="37800" y="1514945"/>
                  </a:lnTo>
                  <a:lnTo>
                    <a:pt x="51094" y="1562752"/>
                  </a:lnTo>
                  <a:lnTo>
                    <a:pt x="66271" y="1609744"/>
                  </a:lnTo>
                  <a:lnTo>
                    <a:pt x="83287" y="1655879"/>
                  </a:lnTo>
                  <a:lnTo>
                    <a:pt x="102097" y="1701112"/>
                  </a:lnTo>
                  <a:lnTo>
                    <a:pt x="122659" y="1745402"/>
                  </a:lnTo>
                  <a:lnTo>
                    <a:pt x="144929" y="1788704"/>
                  </a:lnTo>
                  <a:lnTo>
                    <a:pt x="168864" y="1830975"/>
                  </a:lnTo>
                  <a:lnTo>
                    <a:pt x="194420" y="1872173"/>
                  </a:lnTo>
                  <a:lnTo>
                    <a:pt x="221553" y="1912255"/>
                  </a:lnTo>
                  <a:lnTo>
                    <a:pt x="250220" y="1951176"/>
                  </a:lnTo>
                  <a:lnTo>
                    <a:pt x="280377" y="1988895"/>
                  </a:lnTo>
                  <a:lnTo>
                    <a:pt x="311981" y="2025367"/>
                  </a:lnTo>
                  <a:lnTo>
                    <a:pt x="344988" y="2060550"/>
                  </a:lnTo>
                  <a:lnTo>
                    <a:pt x="379355" y="2094401"/>
                  </a:lnTo>
                  <a:lnTo>
                    <a:pt x="415037" y="2126876"/>
                  </a:lnTo>
                  <a:lnTo>
                    <a:pt x="451993" y="2157933"/>
                  </a:lnTo>
                  <a:lnTo>
                    <a:pt x="543483" y="2021433"/>
                  </a:lnTo>
                  <a:lnTo>
                    <a:pt x="352107" y="1740001"/>
                  </a:lnTo>
                  <a:lnTo>
                    <a:pt x="415632" y="1740001"/>
                  </a:lnTo>
                  <a:lnTo>
                    <a:pt x="574040" y="1983638"/>
                  </a:lnTo>
                  <a:lnTo>
                    <a:pt x="1084503" y="1226248"/>
                  </a:lnTo>
                  <a:lnTo>
                    <a:pt x="857872" y="908557"/>
                  </a:lnTo>
                  <a:lnTo>
                    <a:pt x="917384" y="908557"/>
                  </a:lnTo>
                  <a:lnTo>
                    <a:pt x="1112608" y="1184554"/>
                  </a:lnTo>
                  <a:lnTo>
                    <a:pt x="1805432" y="154292"/>
                  </a:lnTo>
                  <a:lnTo>
                    <a:pt x="1761094" y="130644"/>
                  </a:lnTo>
                  <a:lnTo>
                    <a:pt x="1715692" y="108793"/>
                  </a:lnTo>
                  <a:lnTo>
                    <a:pt x="1669272" y="88789"/>
                  </a:lnTo>
                  <a:lnTo>
                    <a:pt x="1621882" y="70681"/>
                  </a:lnTo>
                  <a:lnTo>
                    <a:pt x="1573567" y="54518"/>
                  </a:lnTo>
                  <a:lnTo>
                    <a:pt x="1524374" y="40351"/>
                  </a:lnTo>
                  <a:lnTo>
                    <a:pt x="1474351" y="28227"/>
                  </a:lnTo>
                  <a:lnTo>
                    <a:pt x="1423543" y="18197"/>
                  </a:lnTo>
                  <a:lnTo>
                    <a:pt x="1371999" y="10310"/>
                  </a:lnTo>
                  <a:lnTo>
                    <a:pt x="1319764" y="4615"/>
                  </a:lnTo>
                  <a:lnTo>
                    <a:pt x="1266884" y="1162"/>
                  </a:lnTo>
                  <a:lnTo>
                    <a:pt x="1213408" y="0"/>
                  </a:lnTo>
                  <a:close/>
                </a:path>
              </a:pathLst>
            </a:custGeom>
            <a:solidFill>
              <a:srgbClr val="D3431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270690" y="4750643"/>
              <a:ext cx="260985" cy="236854"/>
            </a:xfrm>
            <a:custGeom>
              <a:avLst/>
              <a:gdLst/>
              <a:ahLst/>
              <a:cxnLst/>
              <a:rect l="l" t="t" r="r" b="b"/>
              <a:pathLst>
                <a:path w="260985" h="236854">
                  <a:moveTo>
                    <a:pt x="174917" y="0"/>
                  </a:moveTo>
                  <a:lnTo>
                    <a:pt x="0" y="236499"/>
                  </a:lnTo>
                  <a:lnTo>
                    <a:pt x="45658" y="221757"/>
                  </a:lnTo>
                  <a:lnTo>
                    <a:pt x="90496" y="205272"/>
                  </a:lnTo>
                  <a:lnTo>
                    <a:pt x="134481" y="187088"/>
                  </a:lnTo>
                  <a:lnTo>
                    <a:pt x="177578" y="167247"/>
                  </a:lnTo>
                  <a:lnTo>
                    <a:pt x="219753" y="145794"/>
                  </a:lnTo>
                  <a:lnTo>
                    <a:pt x="260972" y="122770"/>
                  </a:lnTo>
                  <a:lnTo>
                    <a:pt x="174917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851102" y="2792703"/>
              <a:ext cx="1280160" cy="1887220"/>
            </a:xfrm>
            <a:custGeom>
              <a:avLst/>
              <a:gdLst/>
              <a:ahLst/>
              <a:cxnLst/>
              <a:rect l="l" t="t" r="r" b="b"/>
              <a:pathLst>
                <a:path w="1280160" h="1887220">
                  <a:moveTo>
                    <a:pt x="706907" y="0"/>
                  </a:moveTo>
                  <a:lnTo>
                    <a:pt x="0" y="1047851"/>
                  </a:lnTo>
                  <a:lnTo>
                    <a:pt x="593699" y="1887181"/>
                  </a:lnTo>
                  <a:lnTo>
                    <a:pt x="1279829" y="949782"/>
                  </a:lnTo>
                  <a:lnTo>
                    <a:pt x="1275436" y="899866"/>
                  </a:lnTo>
                  <a:lnTo>
                    <a:pt x="1269051" y="850550"/>
                  </a:lnTo>
                  <a:lnTo>
                    <a:pt x="1260714" y="801875"/>
                  </a:lnTo>
                  <a:lnTo>
                    <a:pt x="1250465" y="753881"/>
                  </a:lnTo>
                  <a:lnTo>
                    <a:pt x="1238347" y="706609"/>
                  </a:lnTo>
                  <a:lnTo>
                    <a:pt x="1224398" y="660100"/>
                  </a:lnTo>
                  <a:lnTo>
                    <a:pt x="1208661" y="614395"/>
                  </a:lnTo>
                  <a:lnTo>
                    <a:pt x="1191176" y="569534"/>
                  </a:lnTo>
                  <a:lnTo>
                    <a:pt x="1171983" y="525559"/>
                  </a:lnTo>
                  <a:lnTo>
                    <a:pt x="1151124" y="482511"/>
                  </a:lnTo>
                  <a:lnTo>
                    <a:pt x="1128638" y="440430"/>
                  </a:lnTo>
                  <a:lnTo>
                    <a:pt x="1104568" y="399357"/>
                  </a:lnTo>
                  <a:lnTo>
                    <a:pt x="1078953" y="359334"/>
                  </a:lnTo>
                  <a:lnTo>
                    <a:pt x="1051834" y="320400"/>
                  </a:lnTo>
                  <a:lnTo>
                    <a:pt x="1023252" y="282597"/>
                  </a:lnTo>
                  <a:lnTo>
                    <a:pt x="993249" y="245966"/>
                  </a:lnTo>
                  <a:lnTo>
                    <a:pt x="961863" y="210547"/>
                  </a:lnTo>
                  <a:lnTo>
                    <a:pt x="929137" y="176381"/>
                  </a:lnTo>
                  <a:lnTo>
                    <a:pt x="895111" y="143510"/>
                  </a:lnTo>
                  <a:lnTo>
                    <a:pt x="859826" y="111974"/>
                  </a:lnTo>
                  <a:lnTo>
                    <a:pt x="823322" y="81815"/>
                  </a:lnTo>
                  <a:lnTo>
                    <a:pt x="785640" y="53071"/>
                  </a:lnTo>
                  <a:lnTo>
                    <a:pt x="746822" y="25786"/>
                  </a:lnTo>
                  <a:lnTo>
                    <a:pt x="706907" y="0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3757" y="3819114"/>
              <a:ext cx="660400" cy="1030605"/>
            </a:xfrm>
            <a:custGeom>
              <a:avLst/>
              <a:gdLst/>
              <a:ahLst/>
              <a:cxnLst/>
              <a:rect l="l" t="t" r="r" b="b"/>
              <a:pathLst>
                <a:path w="660400" h="1030604">
                  <a:moveTo>
                    <a:pt x="660146" y="0"/>
                  </a:moveTo>
                  <a:lnTo>
                    <a:pt x="0" y="896150"/>
                  </a:lnTo>
                  <a:lnTo>
                    <a:pt x="97142" y="1030351"/>
                  </a:lnTo>
                  <a:lnTo>
                    <a:pt x="137200" y="1003738"/>
                  </a:lnTo>
                  <a:lnTo>
                    <a:pt x="176125" y="975606"/>
                  </a:lnTo>
                  <a:lnTo>
                    <a:pt x="213873" y="945995"/>
                  </a:lnTo>
                  <a:lnTo>
                    <a:pt x="250401" y="914948"/>
                  </a:lnTo>
                  <a:lnTo>
                    <a:pt x="285667" y="882507"/>
                  </a:lnTo>
                  <a:lnTo>
                    <a:pt x="319628" y="848715"/>
                  </a:lnTo>
                  <a:lnTo>
                    <a:pt x="352243" y="813613"/>
                  </a:lnTo>
                  <a:lnTo>
                    <a:pt x="383467" y="777245"/>
                  </a:lnTo>
                  <a:lnTo>
                    <a:pt x="413258" y="739652"/>
                  </a:lnTo>
                  <a:lnTo>
                    <a:pt x="441574" y="700877"/>
                  </a:lnTo>
                  <a:lnTo>
                    <a:pt x="468373" y="660961"/>
                  </a:lnTo>
                  <a:lnTo>
                    <a:pt x="493611" y="619948"/>
                  </a:lnTo>
                  <a:lnTo>
                    <a:pt x="517245" y="577879"/>
                  </a:lnTo>
                  <a:lnTo>
                    <a:pt x="539234" y="534796"/>
                  </a:lnTo>
                  <a:lnTo>
                    <a:pt x="559535" y="490743"/>
                  </a:lnTo>
                  <a:lnTo>
                    <a:pt x="578104" y="445761"/>
                  </a:lnTo>
                  <a:lnTo>
                    <a:pt x="594900" y="399892"/>
                  </a:lnTo>
                  <a:lnTo>
                    <a:pt x="609879" y="353179"/>
                  </a:lnTo>
                  <a:lnTo>
                    <a:pt x="623000" y="305663"/>
                  </a:lnTo>
                  <a:lnTo>
                    <a:pt x="634219" y="257388"/>
                  </a:lnTo>
                  <a:lnTo>
                    <a:pt x="643494" y="208396"/>
                  </a:lnTo>
                  <a:lnTo>
                    <a:pt x="650782" y="158728"/>
                  </a:lnTo>
                  <a:lnTo>
                    <a:pt x="656040" y="108427"/>
                  </a:lnTo>
                  <a:lnTo>
                    <a:pt x="659226" y="57536"/>
                  </a:lnTo>
                  <a:lnTo>
                    <a:pt x="660298" y="4051"/>
                  </a:lnTo>
                  <a:lnTo>
                    <a:pt x="660146" y="0"/>
                  </a:lnTo>
                  <a:close/>
                </a:path>
              </a:pathLst>
            </a:custGeom>
            <a:solidFill>
              <a:srgbClr val="B63B1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8801" y="3881970"/>
              <a:ext cx="1219200" cy="1156970"/>
            </a:xfrm>
            <a:custGeom>
              <a:avLst/>
              <a:gdLst/>
              <a:ahLst/>
              <a:cxnLst/>
              <a:rect l="l" t="t" r="r" b="b"/>
              <a:pathLst>
                <a:path w="1219200" h="1156970">
                  <a:moveTo>
                    <a:pt x="260197" y="1065517"/>
                  </a:moveTo>
                  <a:lnTo>
                    <a:pt x="82461" y="793076"/>
                  </a:lnTo>
                  <a:lnTo>
                    <a:pt x="0" y="918565"/>
                  </a:lnTo>
                  <a:lnTo>
                    <a:pt x="40513" y="947318"/>
                  </a:lnTo>
                  <a:lnTo>
                    <a:pt x="82219" y="974432"/>
                  </a:lnTo>
                  <a:lnTo>
                    <a:pt x="125107" y="999845"/>
                  </a:lnTo>
                  <a:lnTo>
                    <a:pt x="169087" y="1023518"/>
                  </a:lnTo>
                  <a:lnTo>
                    <a:pt x="214134" y="1045425"/>
                  </a:lnTo>
                  <a:lnTo>
                    <a:pt x="260197" y="1065517"/>
                  </a:lnTo>
                  <a:close/>
                </a:path>
                <a:path w="1219200" h="1156970">
                  <a:moveTo>
                    <a:pt x="1218653" y="833297"/>
                  </a:moveTo>
                  <a:lnTo>
                    <a:pt x="624243" y="0"/>
                  </a:lnTo>
                  <a:lnTo>
                    <a:pt x="115430" y="751268"/>
                  </a:lnTo>
                  <a:lnTo>
                    <a:pt x="341414" y="1095476"/>
                  </a:lnTo>
                  <a:lnTo>
                    <a:pt x="386676" y="1109446"/>
                  </a:lnTo>
                  <a:lnTo>
                    <a:pt x="432650" y="1121702"/>
                  </a:lnTo>
                  <a:lnTo>
                    <a:pt x="479336" y="1132192"/>
                  </a:lnTo>
                  <a:lnTo>
                    <a:pt x="526656" y="1140879"/>
                  </a:lnTo>
                  <a:lnTo>
                    <a:pt x="574611" y="1147724"/>
                  </a:lnTo>
                  <a:lnTo>
                    <a:pt x="623150" y="1152664"/>
                  </a:lnTo>
                  <a:lnTo>
                    <a:pt x="672236" y="1155661"/>
                  </a:lnTo>
                  <a:lnTo>
                    <a:pt x="721842" y="1156665"/>
                  </a:lnTo>
                  <a:lnTo>
                    <a:pt x="769670" y="1155712"/>
                  </a:lnTo>
                  <a:lnTo>
                    <a:pt x="817016" y="1152893"/>
                  </a:lnTo>
                  <a:lnTo>
                    <a:pt x="863854" y="1148257"/>
                  </a:lnTo>
                  <a:lnTo>
                    <a:pt x="910158" y="1141869"/>
                  </a:lnTo>
                  <a:lnTo>
                    <a:pt x="955890" y="1133767"/>
                  </a:lnTo>
                  <a:lnTo>
                    <a:pt x="1001039" y="1124013"/>
                  </a:lnTo>
                  <a:lnTo>
                    <a:pt x="1218653" y="833297"/>
                  </a:lnTo>
                  <a:close/>
                </a:path>
              </a:pathLst>
            </a:custGeom>
            <a:solidFill>
              <a:srgbClr val="C94014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21012" y="3550422"/>
            <a:ext cx="1448435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400" b="1" spc="-25" dirty="0">
                <a:solidFill>
                  <a:srgbClr val="FFFFFF"/>
                </a:solidFill>
                <a:latin typeface="Arial"/>
                <a:cs typeface="Arial"/>
              </a:rPr>
              <a:t>RETO</a:t>
            </a:r>
            <a:endParaRPr lang="ca-ES" sz="34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8981" y="3612174"/>
            <a:ext cx="311150" cy="476250"/>
          </a:xfrm>
          <a:custGeom>
            <a:avLst/>
            <a:gdLst/>
            <a:ahLst/>
            <a:cxnLst/>
            <a:rect l="l" t="t" r="r" b="b"/>
            <a:pathLst>
              <a:path w="311150" h="476250">
                <a:moveTo>
                  <a:pt x="71296" y="0"/>
                </a:moveTo>
                <a:lnTo>
                  <a:pt x="29793" y="14140"/>
                </a:lnTo>
                <a:lnTo>
                  <a:pt x="4603" y="48998"/>
                </a:lnTo>
                <a:lnTo>
                  <a:pt x="0" y="93231"/>
                </a:lnTo>
                <a:lnTo>
                  <a:pt x="20255" y="135496"/>
                </a:lnTo>
                <a:lnTo>
                  <a:pt x="101497" y="224840"/>
                </a:lnTo>
                <a:lnTo>
                  <a:pt x="105254" y="231047"/>
                </a:lnTo>
                <a:lnTo>
                  <a:pt x="106507" y="238105"/>
                </a:lnTo>
                <a:lnTo>
                  <a:pt x="105254" y="245164"/>
                </a:lnTo>
                <a:lnTo>
                  <a:pt x="101497" y="251371"/>
                </a:lnTo>
                <a:lnTo>
                  <a:pt x="20255" y="340715"/>
                </a:lnTo>
                <a:lnTo>
                  <a:pt x="0" y="382980"/>
                </a:lnTo>
                <a:lnTo>
                  <a:pt x="4603" y="427213"/>
                </a:lnTo>
                <a:lnTo>
                  <a:pt x="29793" y="462071"/>
                </a:lnTo>
                <a:lnTo>
                  <a:pt x="71296" y="476211"/>
                </a:lnTo>
                <a:lnTo>
                  <a:pt x="85447" y="474673"/>
                </a:lnTo>
                <a:lnTo>
                  <a:pt x="122337" y="452970"/>
                </a:lnTo>
                <a:lnTo>
                  <a:pt x="305674" y="251371"/>
                </a:lnTo>
                <a:lnTo>
                  <a:pt x="310666" y="238105"/>
                </a:lnTo>
                <a:lnTo>
                  <a:pt x="309418" y="231047"/>
                </a:lnTo>
                <a:lnTo>
                  <a:pt x="122337" y="23241"/>
                </a:lnTo>
                <a:lnTo>
                  <a:pt x="85447" y="1540"/>
                </a:lnTo>
                <a:lnTo>
                  <a:pt x="71296" y="0"/>
                </a:lnTo>
                <a:close/>
              </a:path>
            </a:pathLst>
          </a:custGeom>
          <a:solidFill>
            <a:srgbClr val="5476B4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7820" y="3612174"/>
            <a:ext cx="311150" cy="476250"/>
          </a:xfrm>
          <a:custGeom>
            <a:avLst/>
            <a:gdLst/>
            <a:ahLst/>
            <a:cxnLst/>
            <a:rect l="l" t="t" r="r" b="b"/>
            <a:pathLst>
              <a:path w="311150" h="476250">
                <a:moveTo>
                  <a:pt x="71294" y="0"/>
                </a:moveTo>
                <a:lnTo>
                  <a:pt x="29797" y="14140"/>
                </a:lnTo>
                <a:lnTo>
                  <a:pt x="4606" y="48998"/>
                </a:lnTo>
                <a:lnTo>
                  <a:pt x="0" y="93231"/>
                </a:lnTo>
                <a:lnTo>
                  <a:pt x="20253" y="135496"/>
                </a:lnTo>
                <a:lnTo>
                  <a:pt x="101507" y="224840"/>
                </a:lnTo>
                <a:lnTo>
                  <a:pt x="105258" y="231047"/>
                </a:lnTo>
                <a:lnTo>
                  <a:pt x="106508" y="238105"/>
                </a:lnTo>
                <a:lnTo>
                  <a:pt x="105258" y="245164"/>
                </a:lnTo>
                <a:lnTo>
                  <a:pt x="101507" y="251371"/>
                </a:lnTo>
                <a:lnTo>
                  <a:pt x="20253" y="340715"/>
                </a:lnTo>
                <a:lnTo>
                  <a:pt x="0" y="382980"/>
                </a:lnTo>
                <a:lnTo>
                  <a:pt x="4606" y="427213"/>
                </a:lnTo>
                <a:lnTo>
                  <a:pt x="29797" y="462071"/>
                </a:lnTo>
                <a:lnTo>
                  <a:pt x="71294" y="476211"/>
                </a:lnTo>
                <a:lnTo>
                  <a:pt x="85445" y="474673"/>
                </a:lnTo>
                <a:lnTo>
                  <a:pt x="122335" y="452970"/>
                </a:lnTo>
                <a:lnTo>
                  <a:pt x="305685" y="251371"/>
                </a:lnTo>
                <a:lnTo>
                  <a:pt x="310667" y="238105"/>
                </a:lnTo>
                <a:lnTo>
                  <a:pt x="309422" y="231047"/>
                </a:lnTo>
                <a:lnTo>
                  <a:pt x="122335" y="23241"/>
                </a:lnTo>
                <a:lnTo>
                  <a:pt x="85445" y="1540"/>
                </a:lnTo>
                <a:lnTo>
                  <a:pt x="71294" y="0"/>
                </a:lnTo>
                <a:close/>
              </a:path>
            </a:pathLst>
          </a:custGeom>
          <a:solidFill>
            <a:srgbClr val="5476B4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3" name="object 3"/>
          <p:cNvSpPr txBox="1"/>
          <p:nvPr/>
        </p:nvSpPr>
        <p:spPr>
          <a:xfrm>
            <a:off x="5679664" y="3311626"/>
            <a:ext cx="4388094" cy="77367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lang="ca-ES" sz="2300" b="1" dirty="0" err="1">
                <a:latin typeface="Arial"/>
                <a:cs typeface="Arial"/>
              </a:rPr>
              <a:t>Creación</a:t>
            </a:r>
            <a:r>
              <a:rPr lang="ca-ES" sz="2300" b="1" spc="-45" dirty="0">
                <a:latin typeface="Arial"/>
                <a:cs typeface="Arial"/>
              </a:rPr>
              <a:t> </a:t>
            </a:r>
            <a:r>
              <a:rPr lang="ca-ES" sz="2300" b="1" dirty="0">
                <a:latin typeface="Arial"/>
                <a:cs typeface="Arial"/>
              </a:rPr>
              <a:t>de</a:t>
            </a:r>
            <a:r>
              <a:rPr lang="ca-ES" sz="2300" b="1" spc="-30" dirty="0">
                <a:latin typeface="Arial"/>
                <a:cs typeface="Arial"/>
              </a:rPr>
              <a:t> </a:t>
            </a:r>
            <a:r>
              <a:rPr lang="ca-ES" sz="2300" b="1" dirty="0" err="1">
                <a:latin typeface="Arial"/>
                <a:cs typeface="Arial"/>
              </a:rPr>
              <a:t>productos</a:t>
            </a:r>
            <a:r>
              <a:rPr lang="ca-ES" sz="2300" b="1" spc="-30" dirty="0">
                <a:latin typeface="Arial"/>
                <a:cs typeface="Arial"/>
              </a:rPr>
              <a:t> y </a:t>
            </a:r>
            <a:r>
              <a:rPr lang="ca-ES" sz="2300" b="1" spc="-10" dirty="0" err="1">
                <a:latin typeface="Arial"/>
                <a:cs typeface="Arial"/>
              </a:rPr>
              <a:t>servicios</a:t>
            </a:r>
            <a:r>
              <a:rPr lang="ca-ES" sz="2300" b="1" spc="-10" dirty="0">
                <a:latin typeface="Arial"/>
                <a:cs typeface="Arial"/>
              </a:rPr>
              <a:t> d</a:t>
            </a:r>
            <a:r>
              <a:rPr lang="ca-ES" sz="2300" b="1" dirty="0">
                <a:latin typeface="Arial"/>
                <a:cs typeface="Arial"/>
              </a:rPr>
              <a:t>e </a:t>
            </a:r>
            <a:r>
              <a:rPr lang="ca-ES" sz="2300" b="1" dirty="0" err="1">
                <a:latin typeface="Arial"/>
                <a:cs typeface="Arial"/>
              </a:rPr>
              <a:t>carácter</a:t>
            </a:r>
            <a:r>
              <a:rPr lang="ca-ES" sz="2300" b="1" dirty="0">
                <a:latin typeface="Arial"/>
                <a:cs typeface="Arial"/>
              </a:rPr>
              <a:t> </a:t>
            </a:r>
            <a:r>
              <a:rPr lang="ca-ES" sz="2300" b="1" spc="-10" dirty="0">
                <a:latin typeface="Arial"/>
                <a:cs typeface="Arial"/>
              </a:rPr>
              <a:t>universal</a:t>
            </a:r>
            <a:endParaRPr lang="ca-ES"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659294" y="6512991"/>
            <a:ext cx="222884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ca-ES" spc="-25"/>
              <a:t>9</a:t>
            </a:fld>
            <a:endParaRPr lang="ca-ES" spc="-25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CAD8573-6C1B-427A-81AE-3419059E4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7" y="0"/>
            <a:ext cx="651993" cy="6858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9CC85F-22F2-42F1-AC07-6E202641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"/>
            <a:ext cx="2790825" cy="1502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343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4371379C9EF40B3503DFE39DFC7AA" ma:contentTypeVersion="13" ma:contentTypeDescription="Crea un document nou" ma:contentTypeScope="" ma:versionID="8a70ccf29e9c78501f538454e67046f9">
  <xsd:schema xmlns:xsd="http://www.w3.org/2001/XMLSchema" xmlns:xs="http://www.w3.org/2001/XMLSchema" xmlns:p="http://schemas.microsoft.com/office/2006/metadata/properties" xmlns:ns2="7efe69a3-f88c-4927-af44-29b2b8beebd7" xmlns:ns3="106ab786-b371-430d-8f37-a982f9f42f3e" targetNamespace="http://schemas.microsoft.com/office/2006/metadata/properties" ma:root="true" ma:fieldsID="a6d2d0be9baef2d4b2c448a9b6161153" ns2:_="" ns3:_="">
    <xsd:import namespace="7efe69a3-f88c-4927-af44-29b2b8beebd7"/>
    <xsd:import namespace="106ab786-b371-430d-8f37-a982f9f42f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e69a3-f88c-4927-af44-29b2b8beeb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ab786-b371-430d-8f37-a982f9f42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1DC38-E997-43F2-A78D-8BD778048A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e69a3-f88c-4927-af44-29b2b8beebd7"/>
    <ds:schemaRef ds:uri="106ab786-b371-430d-8f37-a982f9f42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D311DD-B092-4CAD-9473-942992A985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96C546-272F-43BD-8DB4-E5D802CE94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808</Words>
  <Application>Microsoft Office PowerPoint</Application>
  <PresentationFormat>Ecrã Panorâmico</PresentationFormat>
  <Paragraphs>172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7" baseType="lpstr">
      <vt:lpstr>Arial</vt:lpstr>
      <vt:lpstr>Arial Black</vt:lpstr>
      <vt:lpstr>Office Theme</vt:lpstr>
      <vt:lpstr>XarxaAccessCat</vt:lpstr>
      <vt:lpstr>¿Quién somos?</vt:lpstr>
      <vt:lpstr>Grupos de investigación</vt:lpstr>
      <vt:lpstr>Entidades adheridas (1/2)</vt:lpstr>
      <vt:lpstr>Entidades adheridas (2/2)</vt:lpstr>
      <vt:lpstr>Objetivos</vt:lpstr>
      <vt:lpstr>¿Cómo nos organizamos?</vt:lpstr>
      <vt:lpstr>¿Por qué la accesibilidad? (1/2)</vt:lpstr>
      <vt:lpstr>¿Por qué la accesibilidad? (2/2)</vt:lpstr>
      <vt:lpstr>¿Qué hacemos?</vt:lpstr>
      <vt:lpstr>1. Catálogo de tecnologías y servicios (1/3)</vt:lpstr>
      <vt:lpstr>1. Catálogo de tecnologías y servicios (2/3)</vt:lpstr>
      <vt:lpstr>1. Catálogo de tecnologías y servicios (3/3)</vt:lpstr>
      <vt:lpstr>2. Visibilización de investigación  y formación </vt:lpstr>
      <vt:lpstr>3. Transferencia formativa</vt:lpstr>
      <vt:lpstr>4. Soluciones disruptivas (1/2)</vt:lpstr>
      <vt:lpstr>4. Soluciones disruptivas (2/2) ​ ​</vt:lpstr>
      <vt:lpstr>5. Sensibilización y transferencia</vt:lpstr>
      <vt:lpstr>6. Internacionalización</vt:lpstr>
      <vt:lpstr>7. Normalización</vt:lpstr>
      <vt:lpstr>8. Demostraciones</vt:lpstr>
      <vt:lpstr>Impacto 2023-2024</vt:lpstr>
      <vt:lpstr>Financiación</vt:lpstr>
      <vt:lpstr>Contacto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estella</dc:creator>
  <cp:lastModifiedBy>Eloy López</cp:lastModifiedBy>
  <cp:revision>393</cp:revision>
  <dcterms:created xsi:type="dcterms:W3CDTF">2023-10-23T11:43:51Z</dcterms:created>
  <dcterms:modified xsi:type="dcterms:W3CDTF">2024-11-12T15:02:38Z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2023-10-23T00:00:00Z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2023-10-23T00:00:00Z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0x0101003DD4371379C9EF40B3503DFE39DFC7AA</vt:lpwstr>
  </property>
</Properties>
</file>